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46"/>
  </p:notesMasterIdLst>
  <p:sldIdLst>
    <p:sldId id="256" r:id="rId2"/>
    <p:sldId id="293" r:id="rId3"/>
    <p:sldId id="370" r:id="rId4"/>
    <p:sldId id="371" r:id="rId5"/>
    <p:sldId id="367" r:id="rId6"/>
    <p:sldId id="368" r:id="rId7"/>
    <p:sldId id="299" r:id="rId8"/>
    <p:sldId id="300" r:id="rId9"/>
    <p:sldId id="350" r:id="rId10"/>
    <p:sldId id="351" r:id="rId11"/>
    <p:sldId id="352" r:id="rId12"/>
    <p:sldId id="353" r:id="rId13"/>
    <p:sldId id="303" r:id="rId14"/>
    <p:sldId id="354" r:id="rId15"/>
    <p:sldId id="355" r:id="rId16"/>
    <p:sldId id="356" r:id="rId17"/>
    <p:sldId id="357" r:id="rId18"/>
    <p:sldId id="359" r:id="rId19"/>
    <p:sldId id="358" r:id="rId20"/>
    <p:sldId id="307" r:id="rId21"/>
    <p:sldId id="362" r:id="rId22"/>
    <p:sldId id="308" r:id="rId23"/>
    <p:sldId id="309" r:id="rId24"/>
    <p:sldId id="310" r:id="rId25"/>
    <p:sldId id="311" r:id="rId26"/>
    <p:sldId id="360" r:id="rId27"/>
    <p:sldId id="325" r:id="rId28"/>
    <p:sldId id="326" r:id="rId29"/>
    <p:sldId id="327" r:id="rId30"/>
    <p:sldId id="328" r:id="rId31"/>
    <p:sldId id="329" r:id="rId32"/>
    <p:sldId id="330" r:id="rId33"/>
    <p:sldId id="369" r:id="rId34"/>
    <p:sldId id="331" r:id="rId35"/>
    <p:sldId id="364" r:id="rId36"/>
    <p:sldId id="279" r:id="rId37"/>
    <p:sldId id="340" r:id="rId38"/>
    <p:sldId id="284" r:id="rId39"/>
    <p:sldId id="341" r:id="rId40"/>
    <p:sldId id="342" r:id="rId41"/>
    <p:sldId id="345" r:id="rId42"/>
    <p:sldId id="372" r:id="rId43"/>
    <p:sldId id="373" r:id="rId44"/>
    <p:sldId id="37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77" autoAdjust="0"/>
    <p:restoredTop sz="94574"/>
  </p:normalViewPr>
  <p:slideViewPr>
    <p:cSldViewPr snapToGrid="0" snapToObjects="1">
      <p:cViewPr varScale="1">
        <p:scale>
          <a:sx n="114" d="100"/>
          <a:sy n="114" d="100"/>
        </p:scale>
        <p:origin x="16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1B286-CC92-447B-90CE-0BC06C59F1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BD8F7B-8869-42D1-B658-91572C6E726D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𝒙 — example / </a:t>
          </a:r>
          <a:r>
            <a:rPr lang="en-US" dirty="0"/>
            <a:t>object</a:t>
          </a:r>
          <a:r>
            <a:rPr lang="ru-RU" dirty="0"/>
            <a:t> / </a:t>
          </a:r>
          <a:r>
            <a:rPr lang="en-US" dirty="0"/>
            <a:t>observation</a:t>
          </a:r>
          <a:br>
            <a:rPr lang="ru-RU" dirty="0"/>
          </a:br>
          <a:r>
            <a:rPr lang="ru-RU" dirty="0"/>
            <a:t>	</a:t>
          </a:r>
          <a:r>
            <a:rPr lang="en-US" dirty="0"/>
            <a:t>house</a:t>
          </a:r>
          <a:r>
            <a:rPr lang="ru-RU" dirty="0"/>
            <a:t> (</a:t>
          </a:r>
          <a:r>
            <a:rPr lang="en-US" dirty="0"/>
            <a:t>information about it</a:t>
          </a:r>
          <a:r>
            <a:rPr lang="ru-RU" dirty="0"/>
            <a:t>)</a:t>
          </a:r>
          <a:br>
            <a:rPr lang="ru-RU" dirty="0"/>
          </a:br>
          <a:endParaRPr lang="en-US" dirty="0"/>
        </a:p>
      </dgm:t>
    </dgm:pt>
    <dgm:pt modelId="{D9DF8C1A-1835-4FD1-9799-938337CDCE2A}" type="parTrans" cxnId="{BD0F873B-7082-4FC9-BA08-2666E0825305}">
      <dgm:prSet/>
      <dgm:spPr/>
      <dgm:t>
        <a:bodyPr/>
        <a:lstStyle/>
        <a:p>
          <a:endParaRPr lang="en-US"/>
        </a:p>
      </dgm:t>
    </dgm:pt>
    <dgm:pt modelId="{E0334733-2034-4373-8149-62E2AF2EB7D8}" type="sibTrans" cxnId="{BD0F873B-7082-4FC9-BA08-2666E0825305}">
      <dgm:prSet/>
      <dgm:spPr/>
      <dgm:t>
        <a:bodyPr/>
        <a:lstStyle/>
        <a:p>
          <a:endParaRPr lang="en-US"/>
        </a:p>
      </dgm:t>
    </dgm:pt>
    <dgm:pt modelId="{F6799330-0287-4D6F-8CE0-F35592BFBD21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𝕏 — </a:t>
          </a:r>
          <a:r>
            <a:rPr lang="en-US" dirty="0"/>
            <a:t>object space (all considered houses)</a:t>
          </a:r>
        </a:p>
      </dgm:t>
    </dgm:pt>
    <dgm:pt modelId="{9D120114-CCE6-47CA-8EC9-AD12E4E24FFE}" type="parTrans" cxnId="{7E606C5E-CFEB-442E-9FB4-FC7203F5B8B0}">
      <dgm:prSet/>
      <dgm:spPr/>
      <dgm:t>
        <a:bodyPr/>
        <a:lstStyle/>
        <a:p>
          <a:endParaRPr lang="en-US"/>
        </a:p>
      </dgm:t>
    </dgm:pt>
    <dgm:pt modelId="{E9380892-2AB5-4246-833D-0AA4261A5A5F}" type="sibTrans" cxnId="{7E606C5E-CFEB-442E-9FB4-FC7203F5B8B0}">
      <dgm:prSet/>
      <dgm:spPr/>
      <dgm:t>
        <a:bodyPr/>
        <a:lstStyle/>
        <a:p>
          <a:endParaRPr lang="en-US"/>
        </a:p>
      </dgm:t>
    </dgm:pt>
    <dgm:pt modelId="{45BEF2A8-8554-4BCE-8BAE-CFDF01BFCF6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𝒚 — target / </a:t>
          </a:r>
          <a:r>
            <a:rPr lang="en-US" dirty="0"/>
            <a:t>response</a:t>
          </a:r>
          <a:r>
            <a:rPr lang="ru-RU" dirty="0"/>
            <a:t> </a:t>
          </a:r>
          <a:br>
            <a:rPr lang="en-US" dirty="0"/>
          </a:br>
          <a:r>
            <a:rPr lang="en-US" dirty="0"/>
            <a:t>house price</a:t>
          </a:r>
          <a:br>
            <a:rPr lang="ru-RU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en-US" dirty="0"/>
        </a:p>
      </dgm:t>
    </dgm:pt>
    <dgm:pt modelId="{1611C8F1-AC77-4B3B-84D1-1D981837BF69}" type="parTrans" cxnId="{D5FD2C75-3818-457C-9293-2C5892FD8537}">
      <dgm:prSet/>
      <dgm:spPr/>
      <dgm:t>
        <a:bodyPr/>
        <a:lstStyle/>
        <a:p>
          <a:endParaRPr lang="en-US"/>
        </a:p>
      </dgm:t>
    </dgm:pt>
    <dgm:pt modelId="{69DEA9D0-01E6-4A05-9361-66A30BE5D956}" type="sibTrans" cxnId="{D5FD2C75-3818-457C-9293-2C5892FD8537}">
      <dgm:prSet/>
      <dgm:spPr/>
      <dgm:t>
        <a:bodyPr/>
        <a:lstStyle/>
        <a:p>
          <a:endParaRPr lang="en-US"/>
        </a:p>
      </dgm:t>
    </dgm:pt>
    <dgm:pt modelId="{F828B1AA-D694-4F1D-8646-8986FF979EB1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>
              <a:latin typeface="Arial" panose="020B0604020202020204" pitchFamily="34" charset="0"/>
              <a:cs typeface="Arial" panose="020B0604020202020204" pitchFamily="34" charset="0"/>
            </a:rPr>
            <a:t>𝕐 —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answers space </a:t>
          </a:r>
          <a:br>
            <a:rPr lang="en-US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positive real numbers</a:t>
          </a:r>
          <a:endParaRPr lang="ru-RU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9F8667-14B6-4F55-9C28-6B97A200EBDB}" type="parTrans" cxnId="{6B42DCDD-11AE-44A1-A2D1-11213888A412}">
      <dgm:prSet/>
      <dgm:spPr/>
      <dgm:t>
        <a:bodyPr/>
        <a:lstStyle/>
        <a:p>
          <a:endParaRPr lang="en-IE"/>
        </a:p>
      </dgm:t>
    </dgm:pt>
    <dgm:pt modelId="{526FC709-FAF9-4EF3-B0FB-B99AC92C1E94}" type="sibTrans" cxnId="{6B42DCDD-11AE-44A1-A2D1-11213888A412}">
      <dgm:prSet/>
      <dgm:spPr/>
      <dgm:t>
        <a:bodyPr/>
        <a:lstStyle/>
        <a:p>
          <a:endParaRPr lang="en-IE"/>
        </a:p>
      </dgm:t>
    </dgm:pt>
    <dgm:pt modelId="{E032A461-D0C3-49B9-A0A3-154FE748EF23}" type="pres">
      <dgm:prSet presAssocID="{1441B286-CC92-447B-90CE-0BC06C59F1B5}" presName="root" presStyleCnt="0">
        <dgm:presLayoutVars>
          <dgm:dir/>
          <dgm:resizeHandles val="exact"/>
        </dgm:presLayoutVars>
      </dgm:prSet>
      <dgm:spPr/>
    </dgm:pt>
    <dgm:pt modelId="{0968BF89-D378-4141-872C-97C357C8C3FF}" type="pres">
      <dgm:prSet presAssocID="{7CBD8F7B-8869-42D1-B658-91572C6E726D}" presName="compNode" presStyleCnt="0"/>
      <dgm:spPr/>
    </dgm:pt>
    <dgm:pt modelId="{74B8E5D2-0406-4C64-B52F-56C0C061B476}" type="pres">
      <dgm:prSet presAssocID="{7CBD8F7B-8869-42D1-B658-91572C6E726D}" presName="bgRect" presStyleLbl="bgShp" presStyleIdx="0" presStyleCnt="4" custLinFactNeighborX="-18887" custLinFactNeighborY="-10593"/>
      <dgm:spPr/>
    </dgm:pt>
    <dgm:pt modelId="{47302E1B-8580-43C5-9903-2B0489FF7C9B}" type="pres">
      <dgm:prSet presAssocID="{7CBD8F7B-8869-42D1-B658-91572C6E726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E9D78082-2045-4687-A3E9-266E74D686FE}" type="pres">
      <dgm:prSet presAssocID="{7CBD8F7B-8869-42D1-B658-91572C6E726D}" presName="spaceRect" presStyleCnt="0"/>
      <dgm:spPr/>
    </dgm:pt>
    <dgm:pt modelId="{29826259-77B8-4B31-AA52-C08903FAD7F7}" type="pres">
      <dgm:prSet presAssocID="{7CBD8F7B-8869-42D1-B658-91572C6E726D}" presName="parTx" presStyleLbl="revTx" presStyleIdx="0" presStyleCnt="4">
        <dgm:presLayoutVars>
          <dgm:chMax val="0"/>
          <dgm:chPref val="0"/>
        </dgm:presLayoutVars>
      </dgm:prSet>
      <dgm:spPr/>
    </dgm:pt>
    <dgm:pt modelId="{F93CDFC0-1F18-435D-9888-576A02535FDA}" type="pres">
      <dgm:prSet presAssocID="{E0334733-2034-4373-8149-62E2AF2EB7D8}" presName="sibTrans" presStyleCnt="0"/>
      <dgm:spPr/>
    </dgm:pt>
    <dgm:pt modelId="{38A05844-6C88-4627-80CC-52C27486542E}" type="pres">
      <dgm:prSet presAssocID="{F6799330-0287-4D6F-8CE0-F35592BFBD21}" presName="compNode" presStyleCnt="0"/>
      <dgm:spPr/>
    </dgm:pt>
    <dgm:pt modelId="{4B4634BF-27B3-4D94-971A-E4966FFE9FD6}" type="pres">
      <dgm:prSet presAssocID="{F6799330-0287-4D6F-8CE0-F35592BFBD21}" presName="bgRect" presStyleLbl="bgShp" presStyleIdx="1" presStyleCnt="4"/>
      <dgm:spPr/>
    </dgm:pt>
    <dgm:pt modelId="{3D0A06B1-F688-4423-BD9E-FB2D113EBA9C}" type="pres">
      <dgm:prSet presAssocID="{F6799330-0287-4D6F-8CE0-F35592BFBD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25FA3CF0-E333-48DF-980B-EE1840BC5B29}" type="pres">
      <dgm:prSet presAssocID="{F6799330-0287-4D6F-8CE0-F35592BFBD21}" presName="spaceRect" presStyleCnt="0"/>
      <dgm:spPr/>
    </dgm:pt>
    <dgm:pt modelId="{EE423F3B-B3F5-456F-97F1-634D38E52979}" type="pres">
      <dgm:prSet presAssocID="{F6799330-0287-4D6F-8CE0-F35592BFBD21}" presName="parTx" presStyleLbl="revTx" presStyleIdx="1" presStyleCnt="4">
        <dgm:presLayoutVars>
          <dgm:chMax val="0"/>
          <dgm:chPref val="0"/>
        </dgm:presLayoutVars>
      </dgm:prSet>
      <dgm:spPr/>
    </dgm:pt>
    <dgm:pt modelId="{7D8B8759-B63F-4160-9F7D-C2943781A32B}" type="pres">
      <dgm:prSet presAssocID="{E9380892-2AB5-4246-833D-0AA4261A5A5F}" presName="sibTrans" presStyleCnt="0"/>
      <dgm:spPr/>
    </dgm:pt>
    <dgm:pt modelId="{B0779DDE-E88C-4BEC-BE20-6FAB37FBDEE8}" type="pres">
      <dgm:prSet presAssocID="{45BEF2A8-8554-4BCE-8BAE-CFDF01BFCF6A}" presName="compNode" presStyleCnt="0"/>
      <dgm:spPr/>
    </dgm:pt>
    <dgm:pt modelId="{30BD12DA-C4EF-4406-A8D8-4FECA56DEC62}" type="pres">
      <dgm:prSet presAssocID="{45BEF2A8-8554-4BCE-8BAE-CFDF01BFCF6A}" presName="bgRect" presStyleLbl="bgShp" presStyleIdx="2" presStyleCnt="4"/>
      <dgm:spPr/>
    </dgm:pt>
    <dgm:pt modelId="{60786B37-2293-4757-9B23-9B3577F83296}" type="pres">
      <dgm:prSet presAssocID="{45BEF2A8-8554-4BCE-8BAE-CFDF01BFCF6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1581720D-C8FB-4535-8E16-C7454DF8BFD9}" type="pres">
      <dgm:prSet presAssocID="{45BEF2A8-8554-4BCE-8BAE-CFDF01BFCF6A}" presName="spaceRect" presStyleCnt="0"/>
      <dgm:spPr/>
    </dgm:pt>
    <dgm:pt modelId="{B23A6C36-AB74-4AEF-8696-F6A90F209EA4}" type="pres">
      <dgm:prSet presAssocID="{45BEF2A8-8554-4BCE-8BAE-CFDF01BFCF6A}" presName="parTx" presStyleLbl="revTx" presStyleIdx="2" presStyleCnt="4">
        <dgm:presLayoutVars>
          <dgm:chMax val="0"/>
          <dgm:chPref val="0"/>
        </dgm:presLayoutVars>
      </dgm:prSet>
      <dgm:spPr/>
    </dgm:pt>
    <dgm:pt modelId="{F00A74BA-5AED-4D5E-80DE-678F2AFCED9B}" type="pres">
      <dgm:prSet presAssocID="{69DEA9D0-01E6-4A05-9361-66A30BE5D956}" presName="sibTrans" presStyleCnt="0"/>
      <dgm:spPr/>
    </dgm:pt>
    <dgm:pt modelId="{00254400-31AB-444B-9A57-E8AD58EB8947}" type="pres">
      <dgm:prSet presAssocID="{F828B1AA-D694-4F1D-8646-8986FF979EB1}" presName="compNode" presStyleCnt="0"/>
      <dgm:spPr/>
    </dgm:pt>
    <dgm:pt modelId="{CDBD2E56-EAF7-4893-BB69-C23D2D183EC4}" type="pres">
      <dgm:prSet presAssocID="{F828B1AA-D694-4F1D-8646-8986FF979EB1}" presName="bgRect" presStyleLbl="bgShp" presStyleIdx="3" presStyleCnt="4"/>
      <dgm:spPr/>
    </dgm:pt>
    <dgm:pt modelId="{C650A195-EC5C-4EA7-B384-1CE87772819F}" type="pres">
      <dgm:prSet presAssocID="{F828B1AA-D694-4F1D-8646-8986FF979EB1}" presName="iconRect" presStyleLbl="node1" presStyleIdx="3" presStyleCnt="4"/>
      <dgm:spPr/>
    </dgm:pt>
    <dgm:pt modelId="{487E4DED-126E-4951-8BB7-4CE7B1EE589A}" type="pres">
      <dgm:prSet presAssocID="{F828B1AA-D694-4F1D-8646-8986FF979EB1}" presName="spaceRect" presStyleCnt="0"/>
      <dgm:spPr/>
    </dgm:pt>
    <dgm:pt modelId="{E6503D50-3334-4B0F-9818-D0EEE2116991}" type="pres">
      <dgm:prSet presAssocID="{F828B1AA-D694-4F1D-8646-8986FF979EB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11B8200-3F8E-46C4-94C2-04A9EA9B5942}" type="presOf" srcId="{F828B1AA-D694-4F1D-8646-8986FF979EB1}" destId="{E6503D50-3334-4B0F-9818-D0EEE2116991}" srcOrd="0" destOrd="0" presId="urn:microsoft.com/office/officeart/2018/2/layout/IconVerticalSolidList"/>
    <dgm:cxn modelId="{BD0F873B-7082-4FC9-BA08-2666E0825305}" srcId="{1441B286-CC92-447B-90CE-0BC06C59F1B5}" destId="{7CBD8F7B-8869-42D1-B658-91572C6E726D}" srcOrd="0" destOrd="0" parTransId="{D9DF8C1A-1835-4FD1-9799-938337CDCE2A}" sibTransId="{E0334733-2034-4373-8149-62E2AF2EB7D8}"/>
    <dgm:cxn modelId="{BE73B840-E26A-4462-A149-2CED9B75E6D7}" type="presOf" srcId="{7CBD8F7B-8869-42D1-B658-91572C6E726D}" destId="{29826259-77B8-4B31-AA52-C08903FAD7F7}" srcOrd="0" destOrd="0" presId="urn:microsoft.com/office/officeart/2018/2/layout/IconVerticalSolidList"/>
    <dgm:cxn modelId="{7E606C5E-CFEB-442E-9FB4-FC7203F5B8B0}" srcId="{1441B286-CC92-447B-90CE-0BC06C59F1B5}" destId="{F6799330-0287-4D6F-8CE0-F35592BFBD21}" srcOrd="1" destOrd="0" parTransId="{9D120114-CCE6-47CA-8EC9-AD12E4E24FFE}" sibTransId="{E9380892-2AB5-4246-833D-0AA4261A5A5F}"/>
    <dgm:cxn modelId="{068AC771-6079-40C9-B313-AD18D001FED7}" type="presOf" srcId="{1441B286-CC92-447B-90CE-0BC06C59F1B5}" destId="{E032A461-D0C3-49B9-A0A3-154FE748EF23}" srcOrd="0" destOrd="0" presId="urn:microsoft.com/office/officeart/2018/2/layout/IconVerticalSolidList"/>
    <dgm:cxn modelId="{D5FD2C75-3818-457C-9293-2C5892FD8537}" srcId="{1441B286-CC92-447B-90CE-0BC06C59F1B5}" destId="{45BEF2A8-8554-4BCE-8BAE-CFDF01BFCF6A}" srcOrd="2" destOrd="0" parTransId="{1611C8F1-AC77-4B3B-84D1-1D981837BF69}" sibTransId="{69DEA9D0-01E6-4A05-9361-66A30BE5D956}"/>
    <dgm:cxn modelId="{0F6355D2-3799-44C1-9D26-09ACEE3CCB53}" type="presOf" srcId="{45BEF2A8-8554-4BCE-8BAE-CFDF01BFCF6A}" destId="{B23A6C36-AB74-4AEF-8696-F6A90F209EA4}" srcOrd="0" destOrd="0" presId="urn:microsoft.com/office/officeart/2018/2/layout/IconVerticalSolidList"/>
    <dgm:cxn modelId="{6B42DCDD-11AE-44A1-A2D1-11213888A412}" srcId="{1441B286-CC92-447B-90CE-0BC06C59F1B5}" destId="{F828B1AA-D694-4F1D-8646-8986FF979EB1}" srcOrd="3" destOrd="0" parTransId="{B29F8667-14B6-4F55-9C28-6B97A200EBDB}" sibTransId="{526FC709-FAF9-4EF3-B0FB-B99AC92C1E94}"/>
    <dgm:cxn modelId="{369389DF-F90F-4CCC-9366-6CA5AD788E25}" type="presOf" srcId="{F6799330-0287-4D6F-8CE0-F35592BFBD21}" destId="{EE423F3B-B3F5-456F-97F1-634D38E52979}" srcOrd="0" destOrd="0" presId="urn:microsoft.com/office/officeart/2018/2/layout/IconVerticalSolidList"/>
    <dgm:cxn modelId="{08CDD10A-5F3D-4671-A3A6-57842105469D}" type="presParOf" srcId="{E032A461-D0C3-49B9-A0A3-154FE748EF23}" destId="{0968BF89-D378-4141-872C-97C357C8C3FF}" srcOrd="0" destOrd="0" presId="urn:microsoft.com/office/officeart/2018/2/layout/IconVerticalSolidList"/>
    <dgm:cxn modelId="{E26692C7-77E6-467E-818A-F9D9A0E0327F}" type="presParOf" srcId="{0968BF89-D378-4141-872C-97C357C8C3FF}" destId="{74B8E5D2-0406-4C64-B52F-56C0C061B476}" srcOrd="0" destOrd="0" presId="urn:microsoft.com/office/officeart/2018/2/layout/IconVerticalSolidList"/>
    <dgm:cxn modelId="{7E4C19D1-A299-4098-A682-E5C56CA7967E}" type="presParOf" srcId="{0968BF89-D378-4141-872C-97C357C8C3FF}" destId="{47302E1B-8580-43C5-9903-2B0489FF7C9B}" srcOrd="1" destOrd="0" presId="urn:microsoft.com/office/officeart/2018/2/layout/IconVerticalSolidList"/>
    <dgm:cxn modelId="{48513350-FF52-4B25-8B19-C8BA9F92D340}" type="presParOf" srcId="{0968BF89-D378-4141-872C-97C357C8C3FF}" destId="{E9D78082-2045-4687-A3E9-266E74D686FE}" srcOrd="2" destOrd="0" presId="urn:microsoft.com/office/officeart/2018/2/layout/IconVerticalSolidList"/>
    <dgm:cxn modelId="{4DDF62EA-014F-40E2-AF5A-632872A3B2B0}" type="presParOf" srcId="{0968BF89-D378-4141-872C-97C357C8C3FF}" destId="{29826259-77B8-4B31-AA52-C08903FAD7F7}" srcOrd="3" destOrd="0" presId="urn:microsoft.com/office/officeart/2018/2/layout/IconVerticalSolidList"/>
    <dgm:cxn modelId="{06C0650D-8B87-4739-87C3-49580D1DB6AA}" type="presParOf" srcId="{E032A461-D0C3-49B9-A0A3-154FE748EF23}" destId="{F93CDFC0-1F18-435D-9888-576A02535FDA}" srcOrd="1" destOrd="0" presId="urn:microsoft.com/office/officeart/2018/2/layout/IconVerticalSolidList"/>
    <dgm:cxn modelId="{0225385E-2ECA-49D7-97D7-40277A18B69F}" type="presParOf" srcId="{E032A461-D0C3-49B9-A0A3-154FE748EF23}" destId="{38A05844-6C88-4627-80CC-52C27486542E}" srcOrd="2" destOrd="0" presId="urn:microsoft.com/office/officeart/2018/2/layout/IconVerticalSolidList"/>
    <dgm:cxn modelId="{5B5FF718-614B-42C0-8E7D-EE5252D6B230}" type="presParOf" srcId="{38A05844-6C88-4627-80CC-52C27486542E}" destId="{4B4634BF-27B3-4D94-971A-E4966FFE9FD6}" srcOrd="0" destOrd="0" presId="urn:microsoft.com/office/officeart/2018/2/layout/IconVerticalSolidList"/>
    <dgm:cxn modelId="{AEFC2C92-F2AE-4E04-8341-6D7EBDD207F6}" type="presParOf" srcId="{38A05844-6C88-4627-80CC-52C27486542E}" destId="{3D0A06B1-F688-4423-BD9E-FB2D113EBA9C}" srcOrd="1" destOrd="0" presId="urn:microsoft.com/office/officeart/2018/2/layout/IconVerticalSolidList"/>
    <dgm:cxn modelId="{F5E779F8-09D5-4F87-9275-53632A7E09BC}" type="presParOf" srcId="{38A05844-6C88-4627-80CC-52C27486542E}" destId="{25FA3CF0-E333-48DF-980B-EE1840BC5B29}" srcOrd="2" destOrd="0" presId="urn:microsoft.com/office/officeart/2018/2/layout/IconVerticalSolidList"/>
    <dgm:cxn modelId="{4C976C71-2E10-413E-89C6-6E52BEE9C4CF}" type="presParOf" srcId="{38A05844-6C88-4627-80CC-52C27486542E}" destId="{EE423F3B-B3F5-456F-97F1-634D38E52979}" srcOrd="3" destOrd="0" presId="urn:microsoft.com/office/officeart/2018/2/layout/IconVerticalSolidList"/>
    <dgm:cxn modelId="{40F7F9C9-82DA-4278-BF74-A52CBA6D5683}" type="presParOf" srcId="{E032A461-D0C3-49B9-A0A3-154FE748EF23}" destId="{7D8B8759-B63F-4160-9F7D-C2943781A32B}" srcOrd="3" destOrd="0" presId="urn:microsoft.com/office/officeart/2018/2/layout/IconVerticalSolidList"/>
    <dgm:cxn modelId="{B9B237EB-5B92-46B3-B571-34D6F9FA65E8}" type="presParOf" srcId="{E032A461-D0C3-49B9-A0A3-154FE748EF23}" destId="{B0779DDE-E88C-4BEC-BE20-6FAB37FBDEE8}" srcOrd="4" destOrd="0" presId="urn:microsoft.com/office/officeart/2018/2/layout/IconVerticalSolidList"/>
    <dgm:cxn modelId="{7C2977C2-4B2B-4006-A0AB-8E14D2981CBD}" type="presParOf" srcId="{B0779DDE-E88C-4BEC-BE20-6FAB37FBDEE8}" destId="{30BD12DA-C4EF-4406-A8D8-4FECA56DEC62}" srcOrd="0" destOrd="0" presId="urn:microsoft.com/office/officeart/2018/2/layout/IconVerticalSolidList"/>
    <dgm:cxn modelId="{89E0F01A-CA50-4A36-AC1C-39A29627A197}" type="presParOf" srcId="{B0779DDE-E88C-4BEC-BE20-6FAB37FBDEE8}" destId="{60786B37-2293-4757-9B23-9B3577F83296}" srcOrd="1" destOrd="0" presId="urn:microsoft.com/office/officeart/2018/2/layout/IconVerticalSolidList"/>
    <dgm:cxn modelId="{C28CA3F6-0F16-405E-A4E2-5926BE99F75A}" type="presParOf" srcId="{B0779DDE-E88C-4BEC-BE20-6FAB37FBDEE8}" destId="{1581720D-C8FB-4535-8E16-C7454DF8BFD9}" srcOrd="2" destOrd="0" presId="urn:microsoft.com/office/officeart/2018/2/layout/IconVerticalSolidList"/>
    <dgm:cxn modelId="{A5CDBF54-4806-4B89-889B-085A18D5EAC3}" type="presParOf" srcId="{B0779DDE-E88C-4BEC-BE20-6FAB37FBDEE8}" destId="{B23A6C36-AB74-4AEF-8696-F6A90F209EA4}" srcOrd="3" destOrd="0" presId="urn:microsoft.com/office/officeart/2018/2/layout/IconVerticalSolidList"/>
    <dgm:cxn modelId="{7F8743BA-FC8C-474A-B82F-C03A09CCA4EE}" type="presParOf" srcId="{E032A461-D0C3-49B9-A0A3-154FE748EF23}" destId="{F00A74BA-5AED-4D5E-80DE-678F2AFCED9B}" srcOrd="5" destOrd="0" presId="urn:microsoft.com/office/officeart/2018/2/layout/IconVerticalSolidList"/>
    <dgm:cxn modelId="{22051413-7464-4E46-BE99-055E79593FFF}" type="presParOf" srcId="{E032A461-D0C3-49B9-A0A3-154FE748EF23}" destId="{00254400-31AB-444B-9A57-E8AD58EB8947}" srcOrd="6" destOrd="0" presId="urn:microsoft.com/office/officeart/2018/2/layout/IconVerticalSolidList"/>
    <dgm:cxn modelId="{9B5A42D6-CEC2-4D8A-AC92-FA4981AEB391}" type="presParOf" srcId="{00254400-31AB-444B-9A57-E8AD58EB8947}" destId="{CDBD2E56-EAF7-4893-BB69-C23D2D183EC4}" srcOrd="0" destOrd="0" presId="urn:microsoft.com/office/officeart/2018/2/layout/IconVerticalSolidList"/>
    <dgm:cxn modelId="{F8E2A8DD-AC05-4CC4-81A7-4888513868CA}" type="presParOf" srcId="{00254400-31AB-444B-9A57-E8AD58EB8947}" destId="{C650A195-EC5C-4EA7-B384-1CE87772819F}" srcOrd="1" destOrd="0" presId="urn:microsoft.com/office/officeart/2018/2/layout/IconVerticalSolidList"/>
    <dgm:cxn modelId="{EFC80625-A9DD-47DE-A2C5-5C4DD8A60227}" type="presParOf" srcId="{00254400-31AB-444B-9A57-E8AD58EB8947}" destId="{487E4DED-126E-4951-8BB7-4CE7B1EE589A}" srcOrd="2" destOrd="0" presId="urn:microsoft.com/office/officeart/2018/2/layout/IconVerticalSolidList"/>
    <dgm:cxn modelId="{36CFA7EF-67D9-4CA1-AAF0-B9F42D301F8A}" type="presParOf" srcId="{00254400-31AB-444B-9A57-E8AD58EB8947}" destId="{E6503D50-3334-4B0F-9818-D0EEE21169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A09FF8-D140-46F3-85F4-8B9823F4AA1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BCE4336-1425-4264-BC16-28FB9206C4D4}">
      <dgm:prSet/>
      <dgm:spPr/>
      <dgm:t>
        <a:bodyPr/>
        <a:lstStyle/>
        <a:p>
          <a:r>
            <a:rPr lang="en-US"/>
            <a:t>We will have different features describing houses</a:t>
          </a:r>
          <a:r>
            <a:rPr lang="ru-RU"/>
            <a:t>:</a:t>
          </a:r>
          <a:endParaRPr lang="en-US"/>
        </a:p>
      </dgm:t>
    </dgm:pt>
    <dgm:pt modelId="{8DD3D7A5-54BD-4080-A1A7-748BEB5ACAC6}" type="parTrans" cxnId="{56F910A5-0BB6-4D15-8BEE-5510EBB987B8}">
      <dgm:prSet/>
      <dgm:spPr/>
      <dgm:t>
        <a:bodyPr/>
        <a:lstStyle/>
        <a:p>
          <a:endParaRPr lang="en-US"/>
        </a:p>
      </dgm:t>
    </dgm:pt>
    <dgm:pt modelId="{A384A26D-6649-49CD-B8DE-2641AC88FEAE}" type="sibTrans" cxnId="{56F910A5-0BB6-4D15-8BEE-5510EBB987B8}">
      <dgm:prSet/>
      <dgm:spPr/>
      <dgm:t>
        <a:bodyPr/>
        <a:lstStyle/>
        <a:p>
          <a:endParaRPr lang="en-US"/>
        </a:p>
      </dgm:t>
    </dgm:pt>
    <dgm:pt modelId="{EFF32EA5-DA12-4C03-B061-F4D11A7FD6A1}">
      <dgm:prSet/>
      <dgm:spPr/>
      <dgm:t>
        <a:bodyPr/>
        <a:lstStyle/>
        <a:p>
          <a:r>
            <a:rPr lang="en-US"/>
            <a:t>Room count</a:t>
          </a:r>
        </a:p>
      </dgm:t>
    </dgm:pt>
    <dgm:pt modelId="{A744CD06-CA07-4F8B-B876-57B3F819BB9D}" type="parTrans" cxnId="{531975B7-2090-4D9A-BA94-37DB99AA500D}">
      <dgm:prSet/>
      <dgm:spPr/>
      <dgm:t>
        <a:bodyPr/>
        <a:lstStyle/>
        <a:p>
          <a:endParaRPr lang="en-US"/>
        </a:p>
      </dgm:t>
    </dgm:pt>
    <dgm:pt modelId="{3B89350E-4C59-4985-A436-5AF8056C5CFF}" type="sibTrans" cxnId="{531975B7-2090-4D9A-BA94-37DB99AA500D}">
      <dgm:prSet/>
      <dgm:spPr/>
      <dgm:t>
        <a:bodyPr/>
        <a:lstStyle/>
        <a:p>
          <a:endParaRPr lang="en-US"/>
        </a:p>
      </dgm:t>
    </dgm:pt>
    <dgm:pt modelId="{8B048E28-8CAE-4398-9011-22E466131F8A}">
      <dgm:prSet/>
      <dgm:spPr/>
      <dgm:t>
        <a:bodyPr/>
        <a:lstStyle/>
        <a:p>
          <a:r>
            <a:rPr lang="en-US"/>
            <a:t>State/region</a:t>
          </a:r>
        </a:p>
      </dgm:t>
    </dgm:pt>
    <dgm:pt modelId="{A09C2EDF-7FFB-48B5-B1B7-159A147CEAA1}" type="parTrans" cxnId="{3CA5D75C-23AC-47EC-A001-A9B140C10B9C}">
      <dgm:prSet/>
      <dgm:spPr/>
      <dgm:t>
        <a:bodyPr/>
        <a:lstStyle/>
        <a:p>
          <a:endParaRPr lang="en-US"/>
        </a:p>
      </dgm:t>
    </dgm:pt>
    <dgm:pt modelId="{90F8DB3D-9186-4F9B-8CB0-0E66EBAF8C5D}" type="sibTrans" cxnId="{3CA5D75C-23AC-47EC-A001-A9B140C10B9C}">
      <dgm:prSet/>
      <dgm:spPr/>
      <dgm:t>
        <a:bodyPr/>
        <a:lstStyle/>
        <a:p>
          <a:endParaRPr lang="en-US"/>
        </a:p>
      </dgm:t>
    </dgm:pt>
    <dgm:pt modelId="{BEEE3E86-F583-4EA7-8FC0-CDB3FBF0A3C6}">
      <dgm:prSet/>
      <dgm:spPr/>
      <dgm:t>
        <a:bodyPr/>
        <a:lstStyle/>
        <a:p>
          <a:r>
            <a:rPr lang="en-US"/>
            <a:t>Space</a:t>
          </a:r>
        </a:p>
      </dgm:t>
    </dgm:pt>
    <dgm:pt modelId="{30D72576-C790-4942-8DDD-C7566575615D}" type="parTrans" cxnId="{24991BCF-0A59-497C-AC1D-6AE3112559AE}">
      <dgm:prSet/>
      <dgm:spPr/>
      <dgm:t>
        <a:bodyPr/>
        <a:lstStyle/>
        <a:p>
          <a:endParaRPr lang="en-US"/>
        </a:p>
      </dgm:t>
    </dgm:pt>
    <dgm:pt modelId="{AAE88629-FCED-4C11-B5BF-8AC6D3BB052F}" type="sibTrans" cxnId="{24991BCF-0A59-497C-AC1D-6AE3112559AE}">
      <dgm:prSet/>
      <dgm:spPr/>
      <dgm:t>
        <a:bodyPr/>
        <a:lstStyle/>
        <a:p>
          <a:endParaRPr lang="en-US"/>
        </a:p>
      </dgm:t>
    </dgm:pt>
    <dgm:pt modelId="{C87188AD-C93C-4F56-9D45-B4E342CC4294}">
      <dgm:prSet/>
      <dgm:spPr/>
      <dgm:t>
        <a:bodyPr/>
        <a:lstStyle/>
        <a:p>
          <a:r>
            <a:rPr lang="ru-RU"/>
            <a:t>….</a:t>
          </a:r>
          <a:br>
            <a:rPr lang="ru-RU"/>
          </a:br>
          <a:endParaRPr lang="en-US"/>
        </a:p>
      </dgm:t>
    </dgm:pt>
    <dgm:pt modelId="{9D56C958-9BA4-4EB2-8CBD-F4F8C1728AE4}" type="parTrans" cxnId="{0BDBCA39-617C-421A-8C7A-92FC7FA80772}">
      <dgm:prSet/>
      <dgm:spPr/>
      <dgm:t>
        <a:bodyPr/>
        <a:lstStyle/>
        <a:p>
          <a:endParaRPr lang="en-US"/>
        </a:p>
      </dgm:t>
    </dgm:pt>
    <dgm:pt modelId="{E02CE1A2-E83E-42A4-9885-AA57423B9A7F}" type="sibTrans" cxnId="{0BDBCA39-617C-421A-8C7A-92FC7FA80772}">
      <dgm:prSet/>
      <dgm:spPr/>
      <dgm:t>
        <a:bodyPr/>
        <a:lstStyle/>
        <a:p>
          <a:endParaRPr lang="en-US"/>
        </a:p>
      </dgm:t>
    </dgm:pt>
    <dgm:pt modelId="{5233F762-6637-4831-9D89-72FE8DFB7858}" type="pres">
      <dgm:prSet presAssocID="{0CA09FF8-D140-46F3-85F4-8B9823F4AA14}" presName="vert0" presStyleCnt="0">
        <dgm:presLayoutVars>
          <dgm:dir/>
          <dgm:animOne val="branch"/>
          <dgm:animLvl val="lvl"/>
        </dgm:presLayoutVars>
      </dgm:prSet>
      <dgm:spPr/>
    </dgm:pt>
    <dgm:pt modelId="{DAA7855E-2478-45A7-BC26-5BC38D0E978E}" type="pres">
      <dgm:prSet presAssocID="{BBCE4336-1425-4264-BC16-28FB9206C4D4}" presName="thickLine" presStyleLbl="alignNode1" presStyleIdx="0" presStyleCnt="1"/>
      <dgm:spPr/>
    </dgm:pt>
    <dgm:pt modelId="{D7A8667C-B0CC-4074-A3AE-88AD16E4FCA4}" type="pres">
      <dgm:prSet presAssocID="{BBCE4336-1425-4264-BC16-28FB9206C4D4}" presName="horz1" presStyleCnt="0"/>
      <dgm:spPr/>
    </dgm:pt>
    <dgm:pt modelId="{39CA76EB-9809-4A52-820E-E1EDD8F87C2B}" type="pres">
      <dgm:prSet presAssocID="{BBCE4336-1425-4264-BC16-28FB9206C4D4}" presName="tx1" presStyleLbl="revTx" presStyleIdx="0" presStyleCnt="5"/>
      <dgm:spPr/>
    </dgm:pt>
    <dgm:pt modelId="{B8B916A5-1218-4A8D-93CC-C2CEE60437CB}" type="pres">
      <dgm:prSet presAssocID="{BBCE4336-1425-4264-BC16-28FB9206C4D4}" presName="vert1" presStyleCnt="0"/>
      <dgm:spPr/>
    </dgm:pt>
    <dgm:pt modelId="{E48230D3-2D52-4C6E-8995-B7CA3706FDA5}" type="pres">
      <dgm:prSet presAssocID="{EFF32EA5-DA12-4C03-B061-F4D11A7FD6A1}" presName="vertSpace2a" presStyleCnt="0"/>
      <dgm:spPr/>
    </dgm:pt>
    <dgm:pt modelId="{AB793B89-44D3-49BB-9594-6434E3F3C0A0}" type="pres">
      <dgm:prSet presAssocID="{EFF32EA5-DA12-4C03-B061-F4D11A7FD6A1}" presName="horz2" presStyleCnt="0"/>
      <dgm:spPr/>
    </dgm:pt>
    <dgm:pt modelId="{107DF5A3-9FA4-4772-8D4A-981F219479E3}" type="pres">
      <dgm:prSet presAssocID="{EFF32EA5-DA12-4C03-B061-F4D11A7FD6A1}" presName="horzSpace2" presStyleCnt="0"/>
      <dgm:spPr/>
    </dgm:pt>
    <dgm:pt modelId="{1C6C0D3C-AE69-49C8-94F6-E067F53A7A28}" type="pres">
      <dgm:prSet presAssocID="{EFF32EA5-DA12-4C03-B061-F4D11A7FD6A1}" presName="tx2" presStyleLbl="revTx" presStyleIdx="1" presStyleCnt="5"/>
      <dgm:spPr/>
    </dgm:pt>
    <dgm:pt modelId="{E26A13F4-953D-4C0B-A7F1-1D44D137B023}" type="pres">
      <dgm:prSet presAssocID="{EFF32EA5-DA12-4C03-B061-F4D11A7FD6A1}" presName="vert2" presStyleCnt="0"/>
      <dgm:spPr/>
    </dgm:pt>
    <dgm:pt modelId="{7CC451C3-B65E-4B75-A329-0F001186A692}" type="pres">
      <dgm:prSet presAssocID="{EFF32EA5-DA12-4C03-B061-F4D11A7FD6A1}" presName="thinLine2b" presStyleLbl="callout" presStyleIdx="0" presStyleCnt="4"/>
      <dgm:spPr/>
    </dgm:pt>
    <dgm:pt modelId="{6F3E0B25-29A2-4B08-BD13-B9AC014A9545}" type="pres">
      <dgm:prSet presAssocID="{EFF32EA5-DA12-4C03-B061-F4D11A7FD6A1}" presName="vertSpace2b" presStyleCnt="0"/>
      <dgm:spPr/>
    </dgm:pt>
    <dgm:pt modelId="{E40664B5-7C22-4687-9912-1CC383AE2CCD}" type="pres">
      <dgm:prSet presAssocID="{8B048E28-8CAE-4398-9011-22E466131F8A}" presName="horz2" presStyleCnt="0"/>
      <dgm:spPr/>
    </dgm:pt>
    <dgm:pt modelId="{44488737-A360-4E28-BF29-CC131D388F7B}" type="pres">
      <dgm:prSet presAssocID="{8B048E28-8CAE-4398-9011-22E466131F8A}" presName="horzSpace2" presStyleCnt="0"/>
      <dgm:spPr/>
    </dgm:pt>
    <dgm:pt modelId="{C7DAEE57-4B1C-48B6-B769-6B6B21524085}" type="pres">
      <dgm:prSet presAssocID="{8B048E28-8CAE-4398-9011-22E466131F8A}" presName="tx2" presStyleLbl="revTx" presStyleIdx="2" presStyleCnt="5"/>
      <dgm:spPr/>
    </dgm:pt>
    <dgm:pt modelId="{93D50174-63A1-4990-94F3-3B851C892525}" type="pres">
      <dgm:prSet presAssocID="{8B048E28-8CAE-4398-9011-22E466131F8A}" presName="vert2" presStyleCnt="0"/>
      <dgm:spPr/>
    </dgm:pt>
    <dgm:pt modelId="{3D8801D2-C9C4-4119-9802-B3257CBA1A83}" type="pres">
      <dgm:prSet presAssocID="{8B048E28-8CAE-4398-9011-22E466131F8A}" presName="thinLine2b" presStyleLbl="callout" presStyleIdx="1" presStyleCnt="4"/>
      <dgm:spPr/>
    </dgm:pt>
    <dgm:pt modelId="{2178BF58-BBD8-4B4E-85A9-2FED30E9D36E}" type="pres">
      <dgm:prSet presAssocID="{8B048E28-8CAE-4398-9011-22E466131F8A}" presName="vertSpace2b" presStyleCnt="0"/>
      <dgm:spPr/>
    </dgm:pt>
    <dgm:pt modelId="{F822FFAE-2CF0-464A-83BD-BDD1B63ABE28}" type="pres">
      <dgm:prSet presAssocID="{BEEE3E86-F583-4EA7-8FC0-CDB3FBF0A3C6}" presName="horz2" presStyleCnt="0"/>
      <dgm:spPr/>
    </dgm:pt>
    <dgm:pt modelId="{DEDCDEA2-4EAB-49B9-AB47-AC614900C016}" type="pres">
      <dgm:prSet presAssocID="{BEEE3E86-F583-4EA7-8FC0-CDB3FBF0A3C6}" presName="horzSpace2" presStyleCnt="0"/>
      <dgm:spPr/>
    </dgm:pt>
    <dgm:pt modelId="{B6D464F0-31F8-4397-ADBD-FBF484A310A1}" type="pres">
      <dgm:prSet presAssocID="{BEEE3E86-F583-4EA7-8FC0-CDB3FBF0A3C6}" presName="tx2" presStyleLbl="revTx" presStyleIdx="3" presStyleCnt="5"/>
      <dgm:spPr/>
    </dgm:pt>
    <dgm:pt modelId="{7F330B8C-B8AE-4BD1-A74E-E8E099843BDD}" type="pres">
      <dgm:prSet presAssocID="{BEEE3E86-F583-4EA7-8FC0-CDB3FBF0A3C6}" presName="vert2" presStyleCnt="0"/>
      <dgm:spPr/>
    </dgm:pt>
    <dgm:pt modelId="{5920BE63-1F9A-4080-A2D0-F70F6411691C}" type="pres">
      <dgm:prSet presAssocID="{BEEE3E86-F583-4EA7-8FC0-CDB3FBF0A3C6}" presName="thinLine2b" presStyleLbl="callout" presStyleIdx="2" presStyleCnt="4"/>
      <dgm:spPr/>
    </dgm:pt>
    <dgm:pt modelId="{C91D0E63-F6BB-4818-BA58-7A8B0DA8FB6C}" type="pres">
      <dgm:prSet presAssocID="{BEEE3E86-F583-4EA7-8FC0-CDB3FBF0A3C6}" presName="vertSpace2b" presStyleCnt="0"/>
      <dgm:spPr/>
    </dgm:pt>
    <dgm:pt modelId="{CB7F4295-18A3-48F3-90B4-EED2AD9129E7}" type="pres">
      <dgm:prSet presAssocID="{C87188AD-C93C-4F56-9D45-B4E342CC4294}" presName="horz2" presStyleCnt="0"/>
      <dgm:spPr/>
    </dgm:pt>
    <dgm:pt modelId="{CF2B14D0-D4EE-459B-9EF2-DFC619513AAF}" type="pres">
      <dgm:prSet presAssocID="{C87188AD-C93C-4F56-9D45-B4E342CC4294}" presName="horzSpace2" presStyleCnt="0"/>
      <dgm:spPr/>
    </dgm:pt>
    <dgm:pt modelId="{9E992701-7A81-4DA0-8726-AF5894C18170}" type="pres">
      <dgm:prSet presAssocID="{C87188AD-C93C-4F56-9D45-B4E342CC4294}" presName="tx2" presStyleLbl="revTx" presStyleIdx="4" presStyleCnt="5"/>
      <dgm:spPr/>
    </dgm:pt>
    <dgm:pt modelId="{CBAB5B89-ED9D-4E54-B4F4-92CFD6738F11}" type="pres">
      <dgm:prSet presAssocID="{C87188AD-C93C-4F56-9D45-B4E342CC4294}" presName="vert2" presStyleCnt="0"/>
      <dgm:spPr/>
    </dgm:pt>
    <dgm:pt modelId="{3708ED4D-91EA-4558-80ED-230715915DD5}" type="pres">
      <dgm:prSet presAssocID="{C87188AD-C93C-4F56-9D45-B4E342CC4294}" presName="thinLine2b" presStyleLbl="callout" presStyleIdx="3" presStyleCnt="4"/>
      <dgm:spPr/>
    </dgm:pt>
    <dgm:pt modelId="{61FA3C25-4D89-4119-AE01-CDA72EECAB88}" type="pres">
      <dgm:prSet presAssocID="{C87188AD-C93C-4F56-9D45-B4E342CC4294}" presName="vertSpace2b" presStyleCnt="0"/>
      <dgm:spPr/>
    </dgm:pt>
  </dgm:ptLst>
  <dgm:cxnLst>
    <dgm:cxn modelId="{A724C639-8E99-41C7-9CC0-45F427FBF77D}" type="presOf" srcId="{8B048E28-8CAE-4398-9011-22E466131F8A}" destId="{C7DAEE57-4B1C-48B6-B769-6B6B21524085}" srcOrd="0" destOrd="0" presId="urn:microsoft.com/office/officeart/2008/layout/LinedList"/>
    <dgm:cxn modelId="{0BDBCA39-617C-421A-8C7A-92FC7FA80772}" srcId="{BBCE4336-1425-4264-BC16-28FB9206C4D4}" destId="{C87188AD-C93C-4F56-9D45-B4E342CC4294}" srcOrd="3" destOrd="0" parTransId="{9D56C958-9BA4-4EB2-8CBD-F4F8C1728AE4}" sibTransId="{E02CE1A2-E83E-42A4-9885-AA57423B9A7F}"/>
    <dgm:cxn modelId="{24551E55-874B-493D-8134-92B0119283DE}" type="presOf" srcId="{C87188AD-C93C-4F56-9D45-B4E342CC4294}" destId="{9E992701-7A81-4DA0-8726-AF5894C18170}" srcOrd="0" destOrd="0" presId="urn:microsoft.com/office/officeart/2008/layout/LinedList"/>
    <dgm:cxn modelId="{3CA5D75C-23AC-47EC-A001-A9B140C10B9C}" srcId="{BBCE4336-1425-4264-BC16-28FB9206C4D4}" destId="{8B048E28-8CAE-4398-9011-22E466131F8A}" srcOrd="1" destOrd="0" parTransId="{A09C2EDF-7FFB-48B5-B1B7-159A147CEAA1}" sibTransId="{90F8DB3D-9186-4F9B-8CB0-0E66EBAF8C5D}"/>
    <dgm:cxn modelId="{986CB35F-DF87-40C0-A921-45C03AC66DAF}" type="presOf" srcId="{BEEE3E86-F583-4EA7-8FC0-CDB3FBF0A3C6}" destId="{B6D464F0-31F8-4397-ADBD-FBF484A310A1}" srcOrd="0" destOrd="0" presId="urn:microsoft.com/office/officeart/2008/layout/LinedList"/>
    <dgm:cxn modelId="{ECF17794-99DF-4758-8AA3-5C3EF9B11A05}" type="presOf" srcId="{EFF32EA5-DA12-4C03-B061-F4D11A7FD6A1}" destId="{1C6C0D3C-AE69-49C8-94F6-E067F53A7A28}" srcOrd="0" destOrd="0" presId="urn:microsoft.com/office/officeart/2008/layout/LinedList"/>
    <dgm:cxn modelId="{56F910A5-0BB6-4D15-8BEE-5510EBB987B8}" srcId="{0CA09FF8-D140-46F3-85F4-8B9823F4AA14}" destId="{BBCE4336-1425-4264-BC16-28FB9206C4D4}" srcOrd="0" destOrd="0" parTransId="{8DD3D7A5-54BD-4080-A1A7-748BEB5ACAC6}" sibTransId="{A384A26D-6649-49CD-B8DE-2641AC88FEAE}"/>
    <dgm:cxn modelId="{531975B7-2090-4D9A-BA94-37DB99AA500D}" srcId="{BBCE4336-1425-4264-BC16-28FB9206C4D4}" destId="{EFF32EA5-DA12-4C03-B061-F4D11A7FD6A1}" srcOrd="0" destOrd="0" parTransId="{A744CD06-CA07-4F8B-B876-57B3F819BB9D}" sibTransId="{3B89350E-4C59-4985-A436-5AF8056C5CFF}"/>
    <dgm:cxn modelId="{E08F01C7-BDBE-4553-B621-F8A0A2ED14D4}" type="presOf" srcId="{0CA09FF8-D140-46F3-85F4-8B9823F4AA14}" destId="{5233F762-6637-4831-9D89-72FE8DFB7858}" srcOrd="0" destOrd="0" presId="urn:microsoft.com/office/officeart/2008/layout/LinedList"/>
    <dgm:cxn modelId="{24991BCF-0A59-497C-AC1D-6AE3112559AE}" srcId="{BBCE4336-1425-4264-BC16-28FB9206C4D4}" destId="{BEEE3E86-F583-4EA7-8FC0-CDB3FBF0A3C6}" srcOrd="2" destOrd="0" parTransId="{30D72576-C790-4942-8DDD-C7566575615D}" sibTransId="{AAE88629-FCED-4C11-B5BF-8AC6D3BB052F}"/>
    <dgm:cxn modelId="{D82796DF-B736-493A-BB85-3D13360F91BC}" type="presOf" srcId="{BBCE4336-1425-4264-BC16-28FB9206C4D4}" destId="{39CA76EB-9809-4A52-820E-E1EDD8F87C2B}" srcOrd="0" destOrd="0" presId="urn:microsoft.com/office/officeart/2008/layout/LinedList"/>
    <dgm:cxn modelId="{1346EC82-8C88-4846-BF44-C92FF692E4E4}" type="presParOf" srcId="{5233F762-6637-4831-9D89-72FE8DFB7858}" destId="{DAA7855E-2478-45A7-BC26-5BC38D0E978E}" srcOrd="0" destOrd="0" presId="urn:microsoft.com/office/officeart/2008/layout/LinedList"/>
    <dgm:cxn modelId="{BE0CA974-7200-4268-98BE-C4BE145FDE3B}" type="presParOf" srcId="{5233F762-6637-4831-9D89-72FE8DFB7858}" destId="{D7A8667C-B0CC-4074-A3AE-88AD16E4FCA4}" srcOrd="1" destOrd="0" presId="urn:microsoft.com/office/officeart/2008/layout/LinedList"/>
    <dgm:cxn modelId="{A892090E-CA93-4C81-94B5-6CE85BE19868}" type="presParOf" srcId="{D7A8667C-B0CC-4074-A3AE-88AD16E4FCA4}" destId="{39CA76EB-9809-4A52-820E-E1EDD8F87C2B}" srcOrd="0" destOrd="0" presId="urn:microsoft.com/office/officeart/2008/layout/LinedList"/>
    <dgm:cxn modelId="{116F10F6-6791-4111-99CB-D73424503AC6}" type="presParOf" srcId="{D7A8667C-B0CC-4074-A3AE-88AD16E4FCA4}" destId="{B8B916A5-1218-4A8D-93CC-C2CEE60437CB}" srcOrd="1" destOrd="0" presId="urn:microsoft.com/office/officeart/2008/layout/LinedList"/>
    <dgm:cxn modelId="{2E574106-8505-4B4D-979E-9E398E7FDB63}" type="presParOf" srcId="{B8B916A5-1218-4A8D-93CC-C2CEE60437CB}" destId="{E48230D3-2D52-4C6E-8995-B7CA3706FDA5}" srcOrd="0" destOrd="0" presId="urn:microsoft.com/office/officeart/2008/layout/LinedList"/>
    <dgm:cxn modelId="{6E39805A-710F-455C-8F3C-6DA969872893}" type="presParOf" srcId="{B8B916A5-1218-4A8D-93CC-C2CEE60437CB}" destId="{AB793B89-44D3-49BB-9594-6434E3F3C0A0}" srcOrd="1" destOrd="0" presId="urn:microsoft.com/office/officeart/2008/layout/LinedList"/>
    <dgm:cxn modelId="{67645F9A-6881-4C68-B729-2B7CE04E94EE}" type="presParOf" srcId="{AB793B89-44D3-49BB-9594-6434E3F3C0A0}" destId="{107DF5A3-9FA4-4772-8D4A-981F219479E3}" srcOrd="0" destOrd="0" presId="urn:microsoft.com/office/officeart/2008/layout/LinedList"/>
    <dgm:cxn modelId="{E5B3DC9C-CE08-4816-B689-75AF0F5502AE}" type="presParOf" srcId="{AB793B89-44D3-49BB-9594-6434E3F3C0A0}" destId="{1C6C0D3C-AE69-49C8-94F6-E067F53A7A28}" srcOrd="1" destOrd="0" presId="urn:microsoft.com/office/officeart/2008/layout/LinedList"/>
    <dgm:cxn modelId="{210A6764-EA39-4850-B55D-2323991D4CD5}" type="presParOf" srcId="{AB793B89-44D3-49BB-9594-6434E3F3C0A0}" destId="{E26A13F4-953D-4C0B-A7F1-1D44D137B023}" srcOrd="2" destOrd="0" presId="urn:microsoft.com/office/officeart/2008/layout/LinedList"/>
    <dgm:cxn modelId="{AD0A5420-1A4D-46C4-BC4F-9A9908BC6A03}" type="presParOf" srcId="{B8B916A5-1218-4A8D-93CC-C2CEE60437CB}" destId="{7CC451C3-B65E-4B75-A329-0F001186A692}" srcOrd="2" destOrd="0" presId="urn:microsoft.com/office/officeart/2008/layout/LinedList"/>
    <dgm:cxn modelId="{F04C04B6-CDEF-486F-943E-D0817341E953}" type="presParOf" srcId="{B8B916A5-1218-4A8D-93CC-C2CEE60437CB}" destId="{6F3E0B25-29A2-4B08-BD13-B9AC014A9545}" srcOrd="3" destOrd="0" presId="urn:microsoft.com/office/officeart/2008/layout/LinedList"/>
    <dgm:cxn modelId="{CB650DEF-A969-4E7A-A1A2-396FEC61CA7B}" type="presParOf" srcId="{B8B916A5-1218-4A8D-93CC-C2CEE60437CB}" destId="{E40664B5-7C22-4687-9912-1CC383AE2CCD}" srcOrd="4" destOrd="0" presId="urn:microsoft.com/office/officeart/2008/layout/LinedList"/>
    <dgm:cxn modelId="{2B7BC962-7D3E-4D2C-AB5F-B8BC788C8B14}" type="presParOf" srcId="{E40664B5-7C22-4687-9912-1CC383AE2CCD}" destId="{44488737-A360-4E28-BF29-CC131D388F7B}" srcOrd="0" destOrd="0" presId="urn:microsoft.com/office/officeart/2008/layout/LinedList"/>
    <dgm:cxn modelId="{970A831D-3DBC-470B-869F-5C82BDF1F239}" type="presParOf" srcId="{E40664B5-7C22-4687-9912-1CC383AE2CCD}" destId="{C7DAEE57-4B1C-48B6-B769-6B6B21524085}" srcOrd="1" destOrd="0" presId="urn:microsoft.com/office/officeart/2008/layout/LinedList"/>
    <dgm:cxn modelId="{D4F9652A-3545-457F-B897-990DCC8CC66B}" type="presParOf" srcId="{E40664B5-7C22-4687-9912-1CC383AE2CCD}" destId="{93D50174-63A1-4990-94F3-3B851C892525}" srcOrd="2" destOrd="0" presId="urn:microsoft.com/office/officeart/2008/layout/LinedList"/>
    <dgm:cxn modelId="{9FF529BE-C917-4354-8F92-EA63C5F0BFB8}" type="presParOf" srcId="{B8B916A5-1218-4A8D-93CC-C2CEE60437CB}" destId="{3D8801D2-C9C4-4119-9802-B3257CBA1A83}" srcOrd="5" destOrd="0" presId="urn:microsoft.com/office/officeart/2008/layout/LinedList"/>
    <dgm:cxn modelId="{F3FC61B8-468A-4D39-A0BC-240056BC7500}" type="presParOf" srcId="{B8B916A5-1218-4A8D-93CC-C2CEE60437CB}" destId="{2178BF58-BBD8-4B4E-85A9-2FED30E9D36E}" srcOrd="6" destOrd="0" presId="urn:microsoft.com/office/officeart/2008/layout/LinedList"/>
    <dgm:cxn modelId="{EA45D053-DEBE-4D51-AE20-90856864C18C}" type="presParOf" srcId="{B8B916A5-1218-4A8D-93CC-C2CEE60437CB}" destId="{F822FFAE-2CF0-464A-83BD-BDD1B63ABE28}" srcOrd="7" destOrd="0" presId="urn:microsoft.com/office/officeart/2008/layout/LinedList"/>
    <dgm:cxn modelId="{088872DB-B3F9-42E7-9313-9C78A354C5DA}" type="presParOf" srcId="{F822FFAE-2CF0-464A-83BD-BDD1B63ABE28}" destId="{DEDCDEA2-4EAB-49B9-AB47-AC614900C016}" srcOrd="0" destOrd="0" presId="urn:microsoft.com/office/officeart/2008/layout/LinedList"/>
    <dgm:cxn modelId="{0B3AB107-B3DD-41F2-8363-F9E8A7E72B08}" type="presParOf" srcId="{F822FFAE-2CF0-464A-83BD-BDD1B63ABE28}" destId="{B6D464F0-31F8-4397-ADBD-FBF484A310A1}" srcOrd="1" destOrd="0" presId="urn:microsoft.com/office/officeart/2008/layout/LinedList"/>
    <dgm:cxn modelId="{5DCB14D8-85E4-4D7D-8703-467C6FC2F06D}" type="presParOf" srcId="{F822FFAE-2CF0-464A-83BD-BDD1B63ABE28}" destId="{7F330B8C-B8AE-4BD1-A74E-E8E099843BDD}" srcOrd="2" destOrd="0" presId="urn:microsoft.com/office/officeart/2008/layout/LinedList"/>
    <dgm:cxn modelId="{B05BA64C-32CD-4467-B960-337197F50AF4}" type="presParOf" srcId="{B8B916A5-1218-4A8D-93CC-C2CEE60437CB}" destId="{5920BE63-1F9A-4080-A2D0-F70F6411691C}" srcOrd="8" destOrd="0" presId="urn:microsoft.com/office/officeart/2008/layout/LinedList"/>
    <dgm:cxn modelId="{09C10231-455D-4C7C-8D3E-BC4F001F6CEF}" type="presParOf" srcId="{B8B916A5-1218-4A8D-93CC-C2CEE60437CB}" destId="{C91D0E63-F6BB-4818-BA58-7A8B0DA8FB6C}" srcOrd="9" destOrd="0" presId="urn:microsoft.com/office/officeart/2008/layout/LinedList"/>
    <dgm:cxn modelId="{FBBD8150-2DAA-4555-A04F-1E38F1A40AC0}" type="presParOf" srcId="{B8B916A5-1218-4A8D-93CC-C2CEE60437CB}" destId="{CB7F4295-18A3-48F3-90B4-EED2AD9129E7}" srcOrd="10" destOrd="0" presId="urn:microsoft.com/office/officeart/2008/layout/LinedList"/>
    <dgm:cxn modelId="{DF4D789F-30E1-4F2B-8B9A-335C4A57C459}" type="presParOf" srcId="{CB7F4295-18A3-48F3-90B4-EED2AD9129E7}" destId="{CF2B14D0-D4EE-459B-9EF2-DFC619513AAF}" srcOrd="0" destOrd="0" presId="urn:microsoft.com/office/officeart/2008/layout/LinedList"/>
    <dgm:cxn modelId="{F649D3CE-1968-43EC-9551-D5EAB13C2C45}" type="presParOf" srcId="{CB7F4295-18A3-48F3-90B4-EED2AD9129E7}" destId="{9E992701-7A81-4DA0-8726-AF5894C18170}" srcOrd="1" destOrd="0" presId="urn:microsoft.com/office/officeart/2008/layout/LinedList"/>
    <dgm:cxn modelId="{2DD9CBF4-000F-4362-9C8A-09AFCD09FA1A}" type="presParOf" srcId="{CB7F4295-18A3-48F3-90B4-EED2AD9129E7}" destId="{CBAB5B89-ED9D-4E54-B4F4-92CFD6738F11}" srcOrd="2" destOrd="0" presId="urn:microsoft.com/office/officeart/2008/layout/LinedList"/>
    <dgm:cxn modelId="{C0C756BA-D3F7-46C1-8A23-E57ACA1F79E2}" type="presParOf" srcId="{B8B916A5-1218-4A8D-93CC-C2CEE60437CB}" destId="{3708ED4D-91EA-4558-80ED-230715915DD5}" srcOrd="11" destOrd="0" presId="urn:microsoft.com/office/officeart/2008/layout/LinedList"/>
    <dgm:cxn modelId="{F439BCCA-E092-4E2C-ABC8-E86DAB0A2C6D}" type="presParOf" srcId="{B8B916A5-1218-4A8D-93CC-C2CEE60437CB}" destId="{61FA3C25-4D89-4119-AE01-CDA72EECAB88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8E5D2-0406-4C64-B52F-56C0C061B476}">
      <dsp:nvSpPr>
        <dsp:cNvPr id="0" name=""/>
        <dsp:cNvSpPr/>
      </dsp:nvSpPr>
      <dsp:spPr>
        <a:xfrm>
          <a:off x="0" y="0"/>
          <a:ext cx="4668156" cy="6918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302E1B-8580-43C5-9903-2B0489FF7C9B}">
      <dsp:nvSpPr>
        <dsp:cNvPr id="0" name=""/>
        <dsp:cNvSpPr/>
      </dsp:nvSpPr>
      <dsp:spPr>
        <a:xfrm>
          <a:off x="209290" y="158922"/>
          <a:ext cx="380900" cy="3805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26259-77B8-4B31-AA52-C08903FAD7F7}">
      <dsp:nvSpPr>
        <dsp:cNvPr id="0" name=""/>
        <dsp:cNvSpPr/>
      </dsp:nvSpPr>
      <dsp:spPr>
        <a:xfrm>
          <a:off x="799482" y="3251"/>
          <a:ext cx="3832556" cy="75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88" tIns="80088" rIns="80088" bIns="800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𝒙 — example / </a:t>
          </a:r>
          <a:r>
            <a:rPr lang="en-US" sz="1400" kern="1200" dirty="0"/>
            <a:t>object</a:t>
          </a:r>
          <a:r>
            <a:rPr lang="ru-RU" sz="1400" kern="1200" dirty="0"/>
            <a:t> / </a:t>
          </a:r>
          <a:r>
            <a:rPr lang="en-US" sz="1400" kern="1200" dirty="0"/>
            <a:t>observation</a:t>
          </a:r>
          <a:br>
            <a:rPr lang="ru-RU" sz="1400" kern="1200" dirty="0"/>
          </a:br>
          <a:r>
            <a:rPr lang="ru-RU" sz="1400" kern="1200" dirty="0"/>
            <a:t>	</a:t>
          </a:r>
          <a:r>
            <a:rPr lang="en-US" sz="1400" kern="1200" dirty="0"/>
            <a:t>house</a:t>
          </a:r>
          <a:r>
            <a:rPr lang="ru-RU" sz="1400" kern="1200" dirty="0"/>
            <a:t> (</a:t>
          </a:r>
          <a:r>
            <a:rPr lang="en-US" sz="1400" kern="1200" dirty="0"/>
            <a:t>information about it</a:t>
          </a:r>
          <a:r>
            <a:rPr lang="ru-RU" sz="1400" kern="1200" dirty="0"/>
            <a:t>)</a:t>
          </a:r>
          <a:br>
            <a:rPr lang="ru-RU" sz="1400" kern="1200" dirty="0"/>
          </a:br>
          <a:endParaRPr lang="en-US" sz="1400" kern="1200" dirty="0"/>
        </a:p>
      </dsp:txBody>
      <dsp:txXfrm>
        <a:off x="799482" y="3251"/>
        <a:ext cx="3832556" cy="756733"/>
      </dsp:txXfrm>
    </dsp:sp>
    <dsp:sp modelId="{4B4634BF-27B3-4D94-971A-E4966FFE9FD6}">
      <dsp:nvSpPr>
        <dsp:cNvPr id="0" name=""/>
        <dsp:cNvSpPr/>
      </dsp:nvSpPr>
      <dsp:spPr>
        <a:xfrm>
          <a:off x="0" y="949168"/>
          <a:ext cx="4668156" cy="6918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A06B1-F688-4423-BD9E-FB2D113EBA9C}">
      <dsp:nvSpPr>
        <dsp:cNvPr id="0" name=""/>
        <dsp:cNvSpPr/>
      </dsp:nvSpPr>
      <dsp:spPr>
        <a:xfrm>
          <a:off x="209290" y="1104838"/>
          <a:ext cx="380900" cy="3805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23F3B-B3F5-456F-97F1-634D38E52979}">
      <dsp:nvSpPr>
        <dsp:cNvPr id="0" name=""/>
        <dsp:cNvSpPr/>
      </dsp:nvSpPr>
      <dsp:spPr>
        <a:xfrm>
          <a:off x="799482" y="949168"/>
          <a:ext cx="3832556" cy="75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88" tIns="80088" rIns="80088" bIns="800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𝕏 — </a:t>
          </a:r>
          <a:r>
            <a:rPr lang="en-US" sz="1400" kern="1200" dirty="0"/>
            <a:t>object space (all considered houses)</a:t>
          </a:r>
        </a:p>
      </dsp:txBody>
      <dsp:txXfrm>
        <a:off x="799482" y="949168"/>
        <a:ext cx="3832556" cy="756733"/>
      </dsp:txXfrm>
    </dsp:sp>
    <dsp:sp modelId="{30BD12DA-C4EF-4406-A8D8-4FECA56DEC62}">
      <dsp:nvSpPr>
        <dsp:cNvPr id="0" name=""/>
        <dsp:cNvSpPr/>
      </dsp:nvSpPr>
      <dsp:spPr>
        <a:xfrm>
          <a:off x="0" y="1895084"/>
          <a:ext cx="4668156" cy="6918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86B37-2293-4757-9B23-9B3577F83296}">
      <dsp:nvSpPr>
        <dsp:cNvPr id="0" name=""/>
        <dsp:cNvSpPr/>
      </dsp:nvSpPr>
      <dsp:spPr>
        <a:xfrm>
          <a:off x="209290" y="2050755"/>
          <a:ext cx="380900" cy="3805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A6C36-AB74-4AEF-8696-F6A90F209EA4}">
      <dsp:nvSpPr>
        <dsp:cNvPr id="0" name=""/>
        <dsp:cNvSpPr/>
      </dsp:nvSpPr>
      <dsp:spPr>
        <a:xfrm>
          <a:off x="799482" y="1895084"/>
          <a:ext cx="3832556" cy="75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88" tIns="80088" rIns="80088" bIns="800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𝒚 — target / </a:t>
          </a:r>
          <a:r>
            <a:rPr lang="en-US" sz="1400" kern="1200" dirty="0"/>
            <a:t>response</a:t>
          </a:r>
          <a:r>
            <a:rPr lang="ru-RU" sz="1400" kern="1200" dirty="0"/>
            <a:t> </a:t>
          </a:r>
          <a:br>
            <a:rPr lang="en-US" sz="1400" kern="1200" dirty="0"/>
          </a:br>
          <a:r>
            <a:rPr lang="en-US" sz="1400" kern="1200" dirty="0"/>
            <a:t>house price</a:t>
          </a:r>
          <a:b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en-US" sz="1400" kern="1200" dirty="0"/>
        </a:p>
      </dsp:txBody>
      <dsp:txXfrm>
        <a:off x="799482" y="1895084"/>
        <a:ext cx="3832556" cy="756733"/>
      </dsp:txXfrm>
    </dsp:sp>
    <dsp:sp modelId="{CDBD2E56-EAF7-4893-BB69-C23D2D183EC4}">
      <dsp:nvSpPr>
        <dsp:cNvPr id="0" name=""/>
        <dsp:cNvSpPr/>
      </dsp:nvSpPr>
      <dsp:spPr>
        <a:xfrm>
          <a:off x="0" y="2841001"/>
          <a:ext cx="4668156" cy="69187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0A195-EC5C-4EA7-B384-1CE87772819F}">
      <dsp:nvSpPr>
        <dsp:cNvPr id="0" name=""/>
        <dsp:cNvSpPr/>
      </dsp:nvSpPr>
      <dsp:spPr>
        <a:xfrm>
          <a:off x="209290" y="2996672"/>
          <a:ext cx="380900" cy="3805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03D50-3334-4B0F-9818-D0EEE2116991}">
      <dsp:nvSpPr>
        <dsp:cNvPr id="0" name=""/>
        <dsp:cNvSpPr/>
      </dsp:nvSpPr>
      <dsp:spPr>
        <a:xfrm>
          <a:off x="799482" y="2841001"/>
          <a:ext cx="3832556" cy="756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88" tIns="80088" rIns="80088" bIns="8008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Arial" panose="020B0604020202020204" pitchFamily="34" charset="0"/>
              <a:cs typeface="Arial" panose="020B0604020202020204" pitchFamily="34" charset="0"/>
            </a:rPr>
            <a:t>𝕐 —</a:t>
          </a: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answers space </a:t>
          </a:r>
          <a:b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US" sz="1400" kern="1200" dirty="0">
              <a:latin typeface="Arial" panose="020B0604020202020204" pitchFamily="34" charset="0"/>
              <a:cs typeface="Arial" panose="020B0604020202020204" pitchFamily="34" charset="0"/>
            </a:rPr>
            <a:t>positive real numbers</a:t>
          </a:r>
          <a:endParaRPr lang="ru-RU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9482" y="2841001"/>
        <a:ext cx="3832556" cy="7567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7855E-2478-45A7-BC26-5BC38D0E978E}">
      <dsp:nvSpPr>
        <dsp:cNvPr id="0" name=""/>
        <dsp:cNvSpPr/>
      </dsp:nvSpPr>
      <dsp:spPr>
        <a:xfrm>
          <a:off x="0" y="0"/>
          <a:ext cx="60977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A76EB-9809-4A52-820E-E1EDD8F87C2B}">
      <dsp:nvSpPr>
        <dsp:cNvPr id="0" name=""/>
        <dsp:cNvSpPr/>
      </dsp:nvSpPr>
      <dsp:spPr>
        <a:xfrm>
          <a:off x="0" y="0"/>
          <a:ext cx="1219542" cy="3108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 will have different features describing houses</a:t>
          </a:r>
          <a:r>
            <a:rPr lang="ru-RU" sz="2000" kern="1200"/>
            <a:t>:</a:t>
          </a:r>
          <a:endParaRPr lang="en-US" sz="2000" kern="1200"/>
        </a:p>
      </dsp:txBody>
      <dsp:txXfrm>
        <a:off x="0" y="0"/>
        <a:ext cx="1219542" cy="3108543"/>
      </dsp:txXfrm>
    </dsp:sp>
    <dsp:sp modelId="{1C6C0D3C-AE69-49C8-94F6-E067F53A7A28}">
      <dsp:nvSpPr>
        <dsp:cNvPr id="0" name=""/>
        <dsp:cNvSpPr/>
      </dsp:nvSpPr>
      <dsp:spPr>
        <a:xfrm>
          <a:off x="1311008" y="36542"/>
          <a:ext cx="4786703" cy="73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Room count</a:t>
          </a:r>
        </a:p>
      </dsp:txBody>
      <dsp:txXfrm>
        <a:off x="1311008" y="36542"/>
        <a:ext cx="4786703" cy="730841"/>
      </dsp:txXfrm>
    </dsp:sp>
    <dsp:sp modelId="{7CC451C3-B65E-4B75-A329-0F001186A692}">
      <dsp:nvSpPr>
        <dsp:cNvPr id="0" name=""/>
        <dsp:cNvSpPr/>
      </dsp:nvSpPr>
      <dsp:spPr>
        <a:xfrm>
          <a:off x="1219542" y="767383"/>
          <a:ext cx="48781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AEE57-4B1C-48B6-B769-6B6B21524085}">
      <dsp:nvSpPr>
        <dsp:cNvPr id="0" name=""/>
        <dsp:cNvSpPr/>
      </dsp:nvSpPr>
      <dsp:spPr>
        <a:xfrm>
          <a:off x="1311008" y="803925"/>
          <a:ext cx="4786703" cy="73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State/region</a:t>
          </a:r>
        </a:p>
      </dsp:txBody>
      <dsp:txXfrm>
        <a:off x="1311008" y="803925"/>
        <a:ext cx="4786703" cy="730841"/>
      </dsp:txXfrm>
    </dsp:sp>
    <dsp:sp modelId="{3D8801D2-C9C4-4119-9802-B3257CBA1A83}">
      <dsp:nvSpPr>
        <dsp:cNvPr id="0" name=""/>
        <dsp:cNvSpPr/>
      </dsp:nvSpPr>
      <dsp:spPr>
        <a:xfrm>
          <a:off x="1219542" y="1534767"/>
          <a:ext cx="48781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464F0-31F8-4397-ADBD-FBF484A310A1}">
      <dsp:nvSpPr>
        <dsp:cNvPr id="0" name=""/>
        <dsp:cNvSpPr/>
      </dsp:nvSpPr>
      <dsp:spPr>
        <a:xfrm>
          <a:off x="1311008" y="1571309"/>
          <a:ext cx="4786703" cy="73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Space</a:t>
          </a:r>
        </a:p>
      </dsp:txBody>
      <dsp:txXfrm>
        <a:off x="1311008" y="1571309"/>
        <a:ext cx="4786703" cy="730841"/>
      </dsp:txXfrm>
    </dsp:sp>
    <dsp:sp modelId="{5920BE63-1F9A-4080-A2D0-F70F6411691C}">
      <dsp:nvSpPr>
        <dsp:cNvPr id="0" name=""/>
        <dsp:cNvSpPr/>
      </dsp:nvSpPr>
      <dsp:spPr>
        <a:xfrm>
          <a:off x="1219542" y="2302150"/>
          <a:ext cx="48781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992701-7A81-4DA0-8726-AF5894C18170}">
      <dsp:nvSpPr>
        <dsp:cNvPr id="0" name=""/>
        <dsp:cNvSpPr/>
      </dsp:nvSpPr>
      <dsp:spPr>
        <a:xfrm>
          <a:off x="1311008" y="2338692"/>
          <a:ext cx="4786703" cy="7308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/>
            <a:t>….</a:t>
          </a:r>
          <a:br>
            <a:rPr lang="ru-RU" sz="2000" kern="1200"/>
          </a:br>
          <a:endParaRPr lang="en-US" sz="2000" kern="1200"/>
        </a:p>
      </dsp:txBody>
      <dsp:txXfrm>
        <a:off x="1311008" y="2338692"/>
        <a:ext cx="4786703" cy="730841"/>
      </dsp:txXfrm>
    </dsp:sp>
    <dsp:sp modelId="{3708ED4D-91EA-4558-80ED-230715915DD5}">
      <dsp:nvSpPr>
        <dsp:cNvPr id="0" name=""/>
        <dsp:cNvSpPr/>
      </dsp:nvSpPr>
      <dsp:spPr>
        <a:xfrm>
          <a:off x="1219542" y="3069534"/>
          <a:ext cx="487816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33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032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883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415600" y="2867799"/>
            <a:ext cx="11360701" cy="1122301"/>
          </a:xfrm>
          <a:prstGeom prst="rect">
            <a:avLst/>
          </a:prstGeom>
        </p:spPr>
        <p:txBody>
          <a:bodyPr lIns="121899" tIns="121899" rIns="121899" bIns="121899"/>
          <a:lstStyle>
            <a:lvl1pPr algn="ctr">
              <a:lnSpc>
                <a:spcPct val="100000"/>
              </a:lnSpc>
              <a:defRPr sz="48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88168" y="6265522"/>
            <a:ext cx="440142" cy="428900"/>
          </a:xfrm>
          <a:prstGeom prst="rect">
            <a:avLst/>
          </a:prstGeom>
        </p:spPr>
        <p:txBody>
          <a:bodyPr lIns="121899" tIns="121899" rIns="121899" bIns="121899"/>
          <a:lstStyle>
            <a:lvl1pPr>
              <a:defRPr sz="1300">
                <a:solidFill>
                  <a:srgbClr val="59595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82980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9108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1427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1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3148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57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013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04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77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3376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IE" smtClean="0"/>
              <a:t>‹#›</a:t>
            </a:fld>
            <a:endParaRPr lang="en-I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5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w1NBhPqjSc?feature=oembe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w1NBhPqjSc?feature=oembed" TargetMode="Externa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w1NBhPqjSc?feature=oembed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FEF4-7DE5-7AB1-8144-51084272E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342" y="185043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GB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br>
              <a:rPr lang="en-GB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GB" b="1" dirty="0">
                <a:solidFill>
                  <a:schemeClr val="bg1"/>
                </a:solidFill>
                <a:latin typeface="Candara Light" panose="020E0502030303020204" pitchFamily="34" charset="0"/>
              </a:rPr>
              <a:t>Hello World! </a:t>
            </a:r>
            <a:br>
              <a:rPr lang="en-GB" b="1" dirty="0">
                <a:solidFill>
                  <a:schemeClr val="bg1"/>
                </a:solidFill>
                <a:latin typeface="Candara Light" panose="020E0502030303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Candara Light" panose="020E0502030303020204" pitchFamily="34" charset="0"/>
                <a:sym typeface="Arial"/>
              </a:rPr>
              <a:t>Machine Learning Concepts</a:t>
            </a:r>
            <a:br>
              <a:rPr lang="en-US" sz="8000" b="0" i="0" u="none" strike="noStrike" cap="none" spc="-5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  <a:sym typeface="Arial"/>
              </a:rPr>
            </a:br>
            <a:endParaRPr lang="en-GB" b="1" dirty="0">
              <a:solidFill>
                <a:srgbClr val="FFC100"/>
              </a:solidFill>
              <a:latin typeface="Candara Light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30D86-1199-2DA8-4C6C-161745130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830" y="3796584"/>
            <a:ext cx="9144000" cy="1655762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  <a:latin typeface="Candara Light" panose="020E0502030303020204" pitchFamily="34" charset="0"/>
              </a:rPr>
              <a:t>definitions      Model pipeline      feature types      scikit-learn     conclusions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285D8-1891-C8CF-178E-8BD583183F32}"/>
              </a:ext>
            </a:extLst>
          </p:cNvPr>
          <p:cNvGrpSpPr/>
          <p:nvPr/>
        </p:nvGrpSpPr>
        <p:grpSpPr>
          <a:xfrm>
            <a:off x="124692" y="5846618"/>
            <a:ext cx="989100" cy="890010"/>
            <a:chOff x="484910" y="4189196"/>
            <a:chExt cx="2299854" cy="20694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FCE664-59DC-5988-FB62-895376EA5ACB}"/>
                </a:ext>
              </a:extLst>
            </p:cNvPr>
            <p:cNvSpPr/>
            <p:nvPr/>
          </p:nvSpPr>
          <p:spPr>
            <a:xfrm>
              <a:off x="484910" y="5212628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17D730-8215-C32F-ACDC-C05AAE585B53}"/>
                </a:ext>
              </a:extLst>
            </p:cNvPr>
            <p:cNvSpPr/>
            <p:nvPr/>
          </p:nvSpPr>
          <p:spPr>
            <a:xfrm>
              <a:off x="1634837" y="4189196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556BB-BA73-0C46-D071-01AF36453077}"/>
              </a:ext>
            </a:extLst>
          </p:cNvPr>
          <p:cNvGrpSpPr/>
          <p:nvPr/>
        </p:nvGrpSpPr>
        <p:grpSpPr>
          <a:xfrm>
            <a:off x="1113792" y="4961465"/>
            <a:ext cx="989100" cy="890010"/>
            <a:chOff x="484910" y="4189196"/>
            <a:chExt cx="2299854" cy="20694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15FB17-E7A3-44C4-A10A-D59879A0280A}"/>
                </a:ext>
              </a:extLst>
            </p:cNvPr>
            <p:cNvSpPr/>
            <p:nvPr/>
          </p:nvSpPr>
          <p:spPr>
            <a:xfrm>
              <a:off x="484910" y="5212628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552292-1747-43A9-5F0D-5CEEF36A6B33}"/>
                </a:ext>
              </a:extLst>
            </p:cNvPr>
            <p:cNvSpPr/>
            <p:nvPr/>
          </p:nvSpPr>
          <p:spPr>
            <a:xfrm>
              <a:off x="1634837" y="4189196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B2757-ADB8-2023-76C2-A5C8E0B409DB}"/>
              </a:ext>
            </a:extLst>
          </p:cNvPr>
          <p:cNvGrpSpPr/>
          <p:nvPr/>
        </p:nvGrpSpPr>
        <p:grpSpPr>
          <a:xfrm>
            <a:off x="10099964" y="968836"/>
            <a:ext cx="989100" cy="890010"/>
            <a:chOff x="484910" y="4189196"/>
            <a:chExt cx="2299854" cy="20694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EDFA01-3816-D5F2-CF43-7BBB696A2F38}"/>
                </a:ext>
              </a:extLst>
            </p:cNvPr>
            <p:cNvSpPr/>
            <p:nvPr/>
          </p:nvSpPr>
          <p:spPr>
            <a:xfrm>
              <a:off x="484910" y="5212628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E2EE30-4F30-DEF3-434F-E7D84BC227FE}"/>
                </a:ext>
              </a:extLst>
            </p:cNvPr>
            <p:cNvSpPr/>
            <p:nvPr/>
          </p:nvSpPr>
          <p:spPr>
            <a:xfrm>
              <a:off x="1634837" y="4189196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D7885C-6EC6-175D-7C39-28BD8E122EA2}"/>
              </a:ext>
            </a:extLst>
          </p:cNvPr>
          <p:cNvGrpSpPr/>
          <p:nvPr/>
        </p:nvGrpSpPr>
        <p:grpSpPr>
          <a:xfrm>
            <a:off x="11089064" y="83683"/>
            <a:ext cx="989100" cy="890010"/>
            <a:chOff x="484910" y="4189196"/>
            <a:chExt cx="2299854" cy="20694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2A5FB6-E9DF-7F36-9776-D2E50B35CC4A}"/>
                </a:ext>
              </a:extLst>
            </p:cNvPr>
            <p:cNvSpPr/>
            <p:nvPr/>
          </p:nvSpPr>
          <p:spPr>
            <a:xfrm>
              <a:off x="484910" y="5212628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921F263-C196-9B13-ACC9-451E3957E8E0}"/>
                </a:ext>
              </a:extLst>
            </p:cNvPr>
            <p:cNvSpPr/>
            <p:nvPr/>
          </p:nvSpPr>
          <p:spPr>
            <a:xfrm>
              <a:off x="1634837" y="4189196"/>
              <a:ext cx="1149927" cy="1046018"/>
            </a:xfrm>
            <a:prstGeom prst="rect">
              <a:avLst/>
            </a:prstGeom>
            <a:solidFill>
              <a:srgbClr val="FFC1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7" name="Picture 16" descr="A white logo with dots and lines&#10;&#10;Description automatically generated">
            <a:extLst>
              <a:ext uri="{FF2B5EF4-FFF2-40B4-BE49-F238E27FC236}">
                <a16:creationId xmlns:a16="http://schemas.microsoft.com/office/drawing/2014/main" id="{F388A74A-AE84-A263-225B-0BC0BAC0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02" y="4066361"/>
            <a:ext cx="1962995" cy="1869302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BCF63A0-BAF2-102B-A864-A9CADEA8090A}"/>
              </a:ext>
            </a:extLst>
          </p:cNvPr>
          <p:cNvSpPr/>
          <p:nvPr/>
        </p:nvSpPr>
        <p:spPr>
          <a:xfrm>
            <a:off x="4341285" y="3176692"/>
            <a:ext cx="104815" cy="1048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DB9DFA-102B-3B88-D266-43F02A9D5645}"/>
              </a:ext>
            </a:extLst>
          </p:cNvPr>
          <p:cNvSpPr/>
          <p:nvPr/>
        </p:nvSpPr>
        <p:spPr>
          <a:xfrm>
            <a:off x="5367445" y="3176691"/>
            <a:ext cx="104815" cy="1048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8733E3-BF1C-10FC-5A90-80A823C81C50}"/>
              </a:ext>
            </a:extLst>
          </p:cNvPr>
          <p:cNvSpPr/>
          <p:nvPr/>
        </p:nvSpPr>
        <p:spPr>
          <a:xfrm>
            <a:off x="6772912" y="3176690"/>
            <a:ext cx="104815" cy="10481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49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195223" y="1452025"/>
            <a:ext cx="8897405" cy="4062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function that predicts answers for the object </a:t>
            </a:r>
            <a:r>
              <a:rPr lang="en-US" dirty="0"/>
              <a:t>𝒙 </a:t>
            </a:r>
            <a:r>
              <a:rPr dirty="0"/>
              <a:t>: </a:t>
            </a: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b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Parameters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something that we learn about </a:t>
            </a:r>
            <a:r>
              <a:rPr lang="en-US" sz="2400" i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a(x)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from data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			(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coefficients of our model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)</a:t>
            </a: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50" y="3017799"/>
            <a:ext cx="3114962" cy="550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F08779E1-B10F-A54F-AD4A-32732AB8845E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171FEBF-5488-B846-B663-4EABB08A8FFA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22264631-D4A1-A747-9DAD-DC7AF2ECBF10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Parameters and hyperparameters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2782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195223" y="1452025"/>
            <a:ext cx="8897405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function that predicts answers for the object </a:t>
            </a:r>
            <a:r>
              <a:rPr lang="en-US" dirty="0"/>
              <a:t>𝒙 </a:t>
            </a:r>
            <a:r>
              <a:rPr dirty="0"/>
              <a:t>: </a:t>
            </a: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are parameters here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50" y="3017799"/>
            <a:ext cx="3114962" cy="550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F08779E1-B10F-A54F-AD4A-32732AB8845E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171FEBF-5488-B846-B663-4EABB08A8FFA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22264631-D4A1-A747-9DAD-DC7AF2ECBF10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Parameters and hyperparameters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52;gb472e075ec_0_178" descr="Google Shape;552;gb472e075ec_0_178">
            <a:extLst>
              <a:ext uri="{FF2B5EF4-FFF2-40B4-BE49-F238E27FC236}">
                <a16:creationId xmlns:a16="http://schemas.microsoft.com/office/drawing/2014/main" id="{043C886F-417E-8047-9FFB-C13CFC35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5" y="5133675"/>
            <a:ext cx="6501902" cy="2931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80247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195223" y="1452025"/>
            <a:ext cx="8897405" cy="5539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function that predicts answers for the object </a:t>
            </a:r>
            <a:r>
              <a:rPr lang="en-US" dirty="0"/>
              <a:t>𝒙 : 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en-US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b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Parameters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something that we learn about </a:t>
            </a:r>
            <a:r>
              <a:rPr lang="en-US" sz="2400" i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a(x)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from data</a:t>
            </a: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			(coefficients of our model)</a:t>
            </a:r>
            <a:endParaRPr lang="en-US"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b="1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Hyperparameters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configuration of the model, that is defined manually when we choose the model</a:t>
            </a: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50" y="3017799"/>
            <a:ext cx="3114962" cy="550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F08779E1-B10F-A54F-AD4A-32732AB8845E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171FEBF-5488-B846-B663-4EABB08A8FFA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22264631-D4A1-A747-9DAD-DC7AF2ECBF10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Parameters and hyperparameters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7790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195224" y="1452025"/>
            <a:ext cx="6780929" cy="295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 that measures how predictions differ from the answer</a:t>
            </a:r>
            <a:endParaRPr dirty="0"/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53" name="Google Shape;568;gb472e075ec_0_188" descr="Google Shape;568;gb472e075ec_0_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24" y="3109899"/>
            <a:ext cx="2028707" cy="710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C9FC466B-ED3A-2545-A106-33AB5E577160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92143CE-80BF-1B40-A56D-8FD8A095C8D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F89FF693-314C-AE4F-A51F-A17A044E03B2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195224" y="1452025"/>
            <a:ext cx="6780929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function that measures how predictions differ from the answer</a:t>
            </a:r>
            <a:endParaRPr lang="en-US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Predicting house price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en-US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What function can we take</a:t>
            </a:r>
            <a: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?</a:t>
            </a:r>
            <a:endParaRPr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pic>
        <p:nvPicPr>
          <p:cNvPr id="653" name="Google Shape;568;gb472e075ec_0_188" descr="Google Shape;568;gb472e075ec_0_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24" y="3109899"/>
            <a:ext cx="2028707" cy="710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C9FC466B-ED3A-2545-A106-33AB5E577160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92143CE-80BF-1B40-A56D-8FD8A095C8D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F89FF693-314C-AE4F-A51F-A17A044E03B2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74;gb472e075ec_0_215" descr="Google Shape;574;gb472e075ec_0_215">
            <a:extLst>
              <a:ext uri="{FF2B5EF4-FFF2-40B4-BE49-F238E27FC236}">
                <a16:creationId xmlns:a16="http://schemas.microsoft.com/office/drawing/2014/main" id="{19EAB8D1-B580-404D-955B-A163E8AB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03" y="2025051"/>
            <a:ext cx="4290124" cy="379165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575;gb472e075ec_0_215">
            <a:extLst>
              <a:ext uri="{FF2B5EF4-FFF2-40B4-BE49-F238E27FC236}">
                <a16:creationId xmlns:a16="http://schemas.microsoft.com/office/drawing/2014/main" id="{22E4AAFE-3358-9E43-98AB-32BCE61BE191}"/>
              </a:ext>
            </a:extLst>
          </p:cNvPr>
          <p:cNvSpPr txBox="1"/>
          <p:nvPr/>
        </p:nvSpPr>
        <p:spPr>
          <a:xfrm>
            <a:off x="7675824" y="5816699"/>
            <a:ext cx="4198551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https://www.kaggle.com/c/zillow-prize-1/overview/competition-overview</a:t>
            </a:r>
          </a:p>
        </p:txBody>
      </p:sp>
    </p:spTree>
    <p:extLst>
      <p:ext uri="{BB962C8B-B14F-4D97-AF65-F5344CB8AC3E}">
        <p14:creationId xmlns:p14="http://schemas.microsoft.com/office/powerpoint/2010/main" val="38948575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195224" y="1452025"/>
            <a:ext cx="6780929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function that measures how predictions differ from the answer</a:t>
            </a:r>
            <a:endParaRPr lang="en-US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Predicting house price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The square of difference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:</a:t>
            </a:r>
          </a:p>
          <a:p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pic>
        <p:nvPicPr>
          <p:cNvPr id="653" name="Google Shape;568;gb472e075ec_0_188" descr="Google Shape;568;gb472e075ec_0_1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24" y="3109899"/>
            <a:ext cx="2028707" cy="710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C9FC466B-ED3A-2545-A106-33AB5E577160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92143CE-80BF-1B40-A56D-8FD8A095C8D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F89FF693-314C-AE4F-A51F-A17A044E03B2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74;gb472e075ec_0_215" descr="Google Shape;574;gb472e075ec_0_215">
            <a:extLst>
              <a:ext uri="{FF2B5EF4-FFF2-40B4-BE49-F238E27FC236}">
                <a16:creationId xmlns:a16="http://schemas.microsoft.com/office/drawing/2014/main" id="{19EAB8D1-B580-404D-955B-A163E8AB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103" y="2025051"/>
            <a:ext cx="4290124" cy="379165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575;gb472e075ec_0_215">
            <a:extLst>
              <a:ext uri="{FF2B5EF4-FFF2-40B4-BE49-F238E27FC236}">
                <a16:creationId xmlns:a16="http://schemas.microsoft.com/office/drawing/2014/main" id="{22E4AAFE-3358-9E43-98AB-32BCE61BE191}"/>
              </a:ext>
            </a:extLst>
          </p:cNvPr>
          <p:cNvSpPr txBox="1"/>
          <p:nvPr/>
        </p:nvSpPr>
        <p:spPr>
          <a:xfrm>
            <a:off x="7675824" y="5816699"/>
            <a:ext cx="4198551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https://www.kaggle.com/c/zillow-prize-1/overview/competition-overview</a:t>
            </a:r>
          </a:p>
        </p:txBody>
      </p:sp>
      <p:pic>
        <p:nvPicPr>
          <p:cNvPr id="14" name="Google Shape;578;gb472e075ec_0_215" descr="Google Shape;578;gb472e075ec_0_215">
            <a:extLst>
              <a:ext uri="{FF2B5EF4-FFF2-40B4-BE49-F238E27FC236}">
                <a16:creationId xmlns:a16="http://schemas.microsoft.com/office/drawing/2014/main" id="{B279674B-034F-574E-A75F-C5711682A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91" y="5635485"/>
            <a:ext cx="5245051" cy="7104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84111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195224" y="1452025"/>
            <a:ext cx="6780929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function that measures how predictions differ from the answer</a:t>
            </a:r>
            <a:endParaRPr lang="en-US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C9FC466B-ED3A-2545-A106-33AB5E577160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92143CE-80BF-1B40-A56D-8FD8A095C8D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F89FF693-314C-AE4F-A51F-A17A044E03B2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 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oogle Shape;587;gb472e075ec_0_200" descr="Google Shape;587;gb472e075ec_0_200">
            <a:extLst>
              <a:ext uri="{FF2B5EF4-FFF2-40B4-BE49-F238E27FC236}">
                <a16:creationId xmlns:a16="http://schemas.microsoft.com/office/drawing/2014/main" id="{7465F74E-33BC-4942-BB59-63EADAA6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4" y="3206999"/>
            <a:ext cx="1267751" cy="4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oogle Shape;588;gb472e075ec_0_200" descr="Google Shape;588;gb472e075ec_0_200">
            <a:extLst>
              <a:ext uri="{FF2B5EF4-FFF2-40B4-BE49-F238E27FC236}">
                <a16:creationId xmlns:a16="http://schemas.microsoft.com/office/drawing/2014/main" id="{A0D05EB7-11E4-4B46-ACED-36CCE0D5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26" y="3318338"/>
            <a:ext cx="467766" cy="29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589;gb472e075ec_0_200" descr="Google Shape;589;gb472e075ec_0_200">
            <a:extLst>
              <a:ext uri="{FF2B5EF4-FFF2-40B4-BE49-F238E27FC236}">
                <a16:creationId xmlns:a16="http://schemas.microsoft.com/office/drawing/2014/main" id="{12CCDCD7-C854-D740-8560-119C31A7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97" y="3206999"/>
            <a:ext cx="1433650" cy="444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786492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565;gb472e075ec_0_188"/>
          <p:cNvSpPr txBox="1"/>
          <p:nvPr/>
        </p:nvSpPr>
        <p:spPr>
          <a:xfrm>
            <a:off x="195224" y="1452025"/>
            <a:ext cx="6780929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Loss (function)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function that measures how predictions differ from the answer</a:t>
            </a:r>
            <a:endParaRPr lang="en-US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square of difference           mean square error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C9FC466B-ED3A-2545-A106-33AB5E577160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A92143CE-80BF-1B40-A56D-8FD8A095C8D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F89FF693-314C-AE4F-A51F-A17A044E03B2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 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B59A0F1B-B081-B84B-8DCB-43E5610E0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 function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oogle Shape;587;gb472e075ec_0_200" descr="Google Shape;587;gb472e075ec_0_200">
            <a:extLst>
              <a:ext uri="{FF2B5EF4-FFF2-40B4-BE49-F238E27FC236}">
                <a16:creationId xmlns:a16="http://schemas.microsoft.com/office/drawing/2014/main" id="{7465F74E-33BC-4942-BB59-63EADAA6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64" y="3206999"/>
            <a:ext cx="1267751" cy="4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oogle Shape;588;gb472e075ec_0_200" descr="Google Shape;588;gb472e075ec_0_200">
            <a:extLst>
              <a:ext uri="{FF2B5EF4-FFF2-40B4-BE49-F238E27FC236}">
                <a16:creationId xmlns:a16="http://schemas.microsoft.com/office/drawing/2014/main" id="{A0D05EB7-11E4-4B46-ACED-36CCE0D5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26" y="3318338"/>
            <a:ext cx="467766" cy="29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589;gb472e075ec_0_200" descr="Google Shape;589;gb472e075ec_0_200">
            <a:extLst>
              <a:ext uri="{FF2B5EF4-FFF2-40B4-BE49-F238E27FC236}">
                <a16:creationId xmlns:a16="http://schemas.microsoft.com/office/drawing/2014/main" id="{12CCDCD7-C854-D740-8560-119C31A7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697" y="3206999"/>
            <a:ext cx="1433650" cy="44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595;gb472e075ec_0_225" descr="Google Shape;595;gb472e075ec_0_225">
            <a:extLst>
              <a:ext uri="{FF2B5EF4-FFF2-40B4-BE49-F238E27FC236}">
                <a16:creationId xmlns:a16="http://schemas.microsoft.com/office/drawing/2014/main" id="{11476FF1-6F80-1F4B-895C-33C936305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103" y="2025051"/>
            <a:ext cx="4290124" cy="379165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Google Shape;596;gb472e075ec_0_225">
            <a:extLst>
              <a:ext uri="{FF2B5EF4-FFF2-40B4-BE49-F238E27FC236}">
                <a16:creationId xmlns:a16="http://schemas.microsoft.com/office/drawing/2014/main" id="{A7173074-F962-5940-A249-CE6B45CB54FF}"/>
              </a:ext>
            </a:extLst>
          </p:cNvPr>
          <p:cNvSpPr txBox="1"/>
          <p:nvPr/>
        </p:nvSpPr>
        <p:spPr>
          <a:xfrm>
            <a:off x="7675824" y="5816699"/>
            <a:ext cx="4198551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https://www.kaggle.com/c/zillow-prize-1/overview/competition-overview</a:t>
            </a:r>
          </a:p>
        </p:txBody>
      </p:sp>
      <p:pic>
        <p:nvPicPr>
          <p:cNvPr id="19" name="Google Shape;601;gb472e075ec_0_225" descr="Google Shape;601;gb472e075ec_0_225">
            <a:extLst>
              <a:ext uri="{FF2B5EF4-FFF2-40B4-BE49-F238E27FC236}">
                <a16:creationId xmlns:a16="http://schemas.microsoft.com/office/drawing/2014/main" id="{7E3C6D42-00F8-E145-AB24-4E746EEB3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98" y="5099482"/>
            <a:ext cx="4803875" cy="1047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Google Shape;588;gb472e075ec_0_200" descr="Google Shape;588;gb472e075ec_0_200">
            <a:extLst>
              <a:ext uri="{FF2B5EF4-FFF2-40B4-BE49-F238E27FC236}">
                <a16:creationId xmlns:a16="http://schemas.microsoft.com/office/drawing/2014/main" id="{CFD57A09-444B-7D48-836E-E740867C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639" y="4082107"/>
            <a:ext cx="467766" cy="2931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556590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07;gb10daea3ca_0_1347"/>
          <p:cNvSpPr txBox="1"/>
          <p:nvPr/>
        </p:nvSpPr>
        <p:spPr>
          <a:xfrm>
            <a:off x="195225" y="1452025"/>
            <a:ext cx="11506201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dataset and loss function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indent="914400">
              <a:spcBef>
                <a:spcPts val="1800"/>
              </a:spcBef>
            </a:pPr>
            <a:endParaRPr lang="en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EAA109C3-3AC1-7A43-9182-BE992FF73F54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C160FB8-4AC9-134F-8B7D-20CB16B683F9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EE7DD669-950F-B049-A216-75DE6C7517DA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DBEFD706-0191-2348-9DA8-45758A7B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of the model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241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07;gb10daea3ca_0_1347"/>
          <p:cNvSpPr txBox="1"/>
          <p:nvPr/>
        </p:nvSpPr>
        <p:spPr>
          <a:xfrm>
            <a:off x="195225" y="1452025"/>
            <a:ext cx="11506201" cy="315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dataset and loss function</a:t>
            </a:r>
          </a:p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choose the family of models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𝒜  </a:t>
            </a:r>
          </a:p>
          <a:p>
            <a:pPr marL="914400" lvl="1" indent="-381000">
              <a:buClr>
                <a:srgbClr val="000000"/>
              </a:buClr>
              <a:buSzPts val="2400"/>
              <a:buFont typeface="Avenir Roman"/>
              <a:buChar char="○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type of which model we will consider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381000">
              <a:buClr>
                <a:srgbClr val="000000"/>
              </a:buClr>
              <a:buSzPts val="2400"/>
              <a:buFont typeface="Avenir Roman"/>
              <a:buChar char="■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example, linear regression</a:t>
            </a:r>
            <a:endParaRPr lang="en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381000">
              <a:buClr>
                <a:srgbClr val="000000"/>
              </a:buClr>
              <a:buSzPts val="1400"/>
              <a:buFont typeface="Avenir Roman"/>
              <a:buChar char="■"/>
            </a:pPr>
            <a:endParaRPr lang="en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indent="914400">
              <a:spcBef>
                <a:spcPts val="1800"/>
              </a:spcBef>
            </a:pPr>
            <a:endParaRPr lang="en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pic>
        <p:nvPicPr>
          <p:cNvPr id="687" name="Google Shape;608;gb10daea3ca_0_1347" descr="Google Shape;608;gb10daea3ca_0_1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32" y="3900932"/>
            <a:ext cx="5207449" cy="390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EAA109C3-3AC1-7A43-9182-BE992FF73F54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C160FB8-4AC9-134F-8B7D-20CB16B683F9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EE7DD669-950F-B049-A216-75DE6C7517DA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DBEFD706-0191-2348-9DA8-45758A7B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of the model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9135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59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2" name="Rectangle 60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pPr algn="l" defTabSz="914400">
              <a:lnSpc>
                <a:spcPct val="85000"/>
              </a:lnSpc>
            </a:pPr>
            <a:r>
              <a:rPr lang="en-US" sz="4800" dirty="0">
                <a:latin typeface="+mj-lt"/>
                <a:ea typeface="+mj-ea"/>
                <a:cs typeface="+mj-cs"/>
              </a:rPr>
              <a:t>House price prediction</a:t>
            </a:r>
          </a:p>
        </p:txBody>
      </p:sp>
      <p:pic>
        <p:nvPicPr>
          <p:cNvPr id="569" name="Google Shape;476;gb10daea3ca_0_1227" descr="Google Shape;476;gb10daea3ca_0_1227"/>
          <p:cNvPicPr>
            <a:picLocks noChangeAspect="1"/>
          </p:cNvPicPr>
          <p:nvPr/>
        </p:nvPicPr>
        <p:blipFill rotWithShape="1">
          <a:blip r:embed="rId2"/>
          <a:srcRect l="9246" r="24309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8" name="Google Shape;475;gb10daea3ca_0_1227"/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Want to learn to predict house price…</a:t>
            </a: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…Analyze information about &amp; prices of 100501 houses</a:t>
            </a: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6C7A679-D0D3-0CB7-11A0-30D22785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985" y="314914"/>
            <a:ext cx="683514" cy="650334"/>
          </a:xfrm>
          <a:prstGeom prst="rect">
            <a:avLst/>
          </a:prstGeom>
        </p:spPr>
      </p:pic>
      <p:sp>
        <p:nvSpPr>
          <p:cNvPr id="5" name="Google Shape;477;gb10daea3ca_0_1227">
            <a:extLst>
              <a:ext uri="{FF2B5EF4-FFF2-40B4-BE49-F238E27FC236}">
                <a16:creationId xmlns:a16="http://schemas.microsoft.com/office/drawing/2014/main" id="{25AEC455-DFAA-F07B-DBE9-7840FDF933E2}"/>
              </a:ext>
            </a:extLst>
          </p:cNvPr>
          <p:cNvSpPr txBox="1"/>
          <p:nvPr/>
        </p:nvSpPr>
        <p:spPr>
          <a:xfrm>
            <a:off x="252715" y="5829764"/>
            <a:ext cx="6021989" cy="5314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no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>
              <a:spcAft>
                <a:spcPts val="600"/>
              </a:spcAft>
            </a:pPr>
            <a:r>
              <a:rPr sz="13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sz="13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www.kaggle.com</a:t>
            </a:r>
            <a:r>
              <a:rPr sz="13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/c/zillow-prize-1/overview/competition-overview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07;gb10daea3ca_0_1347"/>
          <p:cNvSpPr txBox="1"/>
          <p:nvPr/>
        </p:nvSpPr>
        <p:spPr>
          <a:xfrm>
            <a:off x="195225" y="1452025"/>
            <a:ext cx="11506201" cy="398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a dataset and loss function</a:t>
            </a:r>
          </a:p>
          <a:p>
            <a:pPr indent="457200">
              <a:spcBef>
                <a:spcPts val="1800"/>
              </a:spcBef>
            </a:pPr>
            <a:endParaRPr lang="en-US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choose the family of models 𝒜  </a:t>
            </a:r>
          </a:p>
          <a:p>
            <a:pPr marL="914400" lvl="1" indent="-381000">
              <a:buClr>
                <a:srgbClr val="000000"/>
              </a:buClr>
              <a:buSzPts val="2400"/>
              <a:buFont typeface="Avenir Roman"/>
              <a:buChar char="○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type of which model we will consider</a:t>
            </a:r>
          </a:p>
          <a:p>
            <a:pPr marL="1371600" lvl="2" indent="-381000">
              <a:buClr>
                <a:srgbClr val="000000"/>
              </a:buClr>
              <a:buSzPts val="2400"/>
              <a:buFont typeface="Avenir Roman"/>
              <a:buChar char="■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For example, linear regression</a:t>
            </a:r>
            <a:endParaRPr lang="en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indent="914400">
              <a:spcBef>
                <a:spcPts val="1800"/>
              </a:spcBef>
            </a:pPr>
            <a:endParaRPr lang="en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choice of optimal model in terms of the loss function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Less formal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search of the best parameters among all possible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7" name="Google Shape;608;gb10daea3ca_0_1347" descr="Google Shape;608;gb10daea3ca_0_1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32" y="3900932"/>
            <a:ext cx="5207449" cy="390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EAA109C3-3AC1-7A43-9182-BE992FF73F54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FC160FB8-4AC9-134F-8B7D-20CB16B683F9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EE7DD669-950F-B049-A216-75DE6C7517DA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Definitions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DBEFD706-0191-2348-9DA8-45758A7BC5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470;gb472e075ec_0_106"/>
          <p:cNvSpPr txBox="1"/>
          <p:nvPr/>
        </p:nvSpPr>
        <p:spPr>
          <a:xfrm>
            <a:off x="45724" y="2301950"/>
            <a:ext cx="12100551" cy="101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 Pipeline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46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16;gb10daea3ca_0_1407"/>
          <p:cNvGrpSpPr/>
          <p:nvPr/>
        </p:nvGrpSpPr>
        <p:grpSpPr>
          <a:xfrm>
            <a:off x="4430874" y="2156198"/>
            <a:ext cx="4353601" cy="570301"/>
            <a:chOff x="0" y="0"/>
            <a:chExt cx="4353600" cy="570299"/>
          </a:xfrm>
        </p:grpSpPr>
        <p:sp>
          <p:nvSpPr>
            <p:cNvPr id="693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694" name="Training"/>
            <p:cNvSpPr txBox="1"/>
            <p:nvPr/>
          </p:nvSpPr>
          <p:spPr>
            <a:xfrm>
              <a:off x="64774" y="29899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</a:t>
              </a:r>
            </a:p>
          </p:txBody>
        </p:sp>
      </p:grpSp>
      <p:grpSp>
        <p:nvGrpSpPr>
          <p:cNvPr id="698" name="Google Shape;617;gb10daea3ca_0_1407"/>
          <p:cNvGrpSpPr/>
          <p:nvPr/>
        </p:nvGrpSpPr>
        <p:grpSpPr>
          <a:xfrm>
            <a:off x="789221" y="2931808"/>
            <a:ext cx="2400301" cy="669301"/>
            <a:chOff x="0" y="0"/>
            <a:chExt cx="2400300" cy="669299"/>
          </a:xfrm>
        </p:grpSpPr>
        <p:sp>
          <p:nvSpPr>
            <p:cNvPr id="69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697" name="Training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 Dataset</a:t>
              </a:r>
            </a:p>
          </p:txBody>
        </p:sp>
      </p:grpSp>
      <p:grpSp>
        <p:nvGrpSpPr>
          <p:cNvPr id="701" name="Google Shape;618;gb10daea3ca_0_1407"/>
          <p:cNvGrpSpPr/>
          <p:nvPr/>
        </p:nvGrpSpPr>
        <p:grpSpPr>
          <a:xfrm>
            <a:off x="4429424" y="3083992"/>
            <a:ext cx="4355102" cy="570300"/>
            <a:chOff x="0" y="0"/>
            <a:chExt cx="4355100" cy="570299"/>
          </a:xfrm>
        </p:grpSpPr>
        <p:sp>
          <p:nvSpPr>
            <p:cNvPr id="699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00" name="Trained model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Trained model</a:t>
              </a:r>
            </a:p>
          </p:txBody>
        </p:sp>
      </p:grpSp>
      <p:sp>
        <p:nvSpPr>
          <p:cNvPr id="702" name="Google Shape;619;gb10daea3ca_0_1407"/>
          <p:cNvSpPr/>
          <p:nvPr/>
        </p:nvSpPr>
        <p:spPr>
          <a:xfrm flipV="1">
            <a:off x="3189520" y="2607959"/>
            <a:ext cx="1239901" cy="675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03" name="Google Shape;620;gb10daea3ca_0_1407"/>
          <p:cNvSpPr/>
          <p:nvPr/>
        </p:nvSpPr>
        <p:spPr>
          <a:xfrm flipV="1">
            <a:off x="3181674" y="2499398"/>
            <a:ext cx="1249201" cy="33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06" name="Google Shape;621;gb10daea3ca_0_1407"/>
          <p:cNvGrpSpPr/>
          <p:nvPr/>
        </p:nvGrpSpPr>
        <p:grpSpPr>
          <a:xfrm>
            <a:off x="779933" y="1526702"/>
            <a:ext cx="2400301" cy="669302"/>
            <a:chOff x="0" y="130149"/>
            <a:chExt cx="2400300" cy="669301"/>
          </a:xfrm>
        </p:grpSpPr>
        <p:sp>
          <p:nvSpPr>
            <p:cNvPr id="704" name="Rectangle"/>
            <p:cNvSpPr/>
            <p:nvPr/>
          </p:nvSpPr>
          <p:spPr>
            <a:xfrm>
              <a:off x="0" y="130149"/>
              <a:ext cx="2400300" cy="669301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05" name="Linear Regression"/>
            <p:cNvSpPr txBox="1"/>
            <p:nvPr/>
          </p:nvSpPr>
          <p:spPr>
            <a:xfrm>
              <a:off x="64774" y="233988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/>
                <a:t>Model</a:t>
              </a:r>
              <a:endParaRPr dirty="0"/>
            </a:p>
          </p:txBody>
        </p:sp>
      </p:grpSp>
      <p:grpSp>
        <p:nvGrpSpPr>
          <p:cNvPr id="709" name="Google Shape;622;gb10daea3ca_0_1407"/>
          <p:cNvGrpSpPr/>
          <p:nvPr/>
        </p:nvGrpSpPr>
        <p:grpSpPr>
          <a:xfrm>
            <a:off x="781424" y="2252676"/>
            <a:ext cx="2400301" cy="629104"/>
            <a:chOff x="0" y="-1"/>
            <a:chExt cx="2400300" cy="629102"/>
          </a:xfrm>
        </p:grpSpPr>
        <p:sp>
          <p:nvSpPr>
            <p:cNvPr id="707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08" name="Cost Function"/>
            <p:cNvSpPr txBox="1"/>
            <p:nvPr/>
          </p:nvSpPr>
          <p:spPr>
            <a:xfrm>
              <a:off x="64774" y="83740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/>
                <a:t>Loss</a:t>
              </a:r>
              <a:endParaRPr dirty="0"/>
            </a:p>
          </p:txBody>
        </p:sp>
      </p:grpSp>
      <p:sp>
        <p:nvSpPr>
          <p:cNvPr id="710" name="Google Shape;623;gb10daea3ca_0_1407"/>
          <p:cNvSpPr/>
          <p:nvPr/>
        </p:nvSpPr>
        <p:spPr>
          <a:xfrm>
            <a:off x="3180233" y="1784393"/>
            <a:ext cx="1250700" cy="570302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16" name="Google Shape;624;gb10daea3ca_0_1407"/>
          <p:cNvSpPr/>
          <p:nvPr/>
        </p:nvSpPr>
        <p:spPr>
          <a:xfrm>
            <a:off x="6607204" y="2745557"/>
            <a:ext cx="242" cy="31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27" name="Google Shape;722;gb472e075ec_0_439">
            <a:extLst>
              <a:ext uri="{FF2B5EF4-FFF2-40B4-BE49-F238E27FC236}">
                <a16:creationId xmlns:a16="http://schemas.microsoft.com/office/drawing/2014/main" id="{48BE5355-111A-A04F-AD6A-39EFE99450DB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4D4AA7D0-923D-9044-878A-5E8D5DB576C8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29" name="ML">
              <a:extLst>
                <a:ext uri="{FF2B5EF4-FFF2-40B4-BE49-F238E27FC236}">
                  <a16:creationId xmlns:a16="http://schemas.microsoft.com/office/drawing/2014/main" id="{3181AF3C-1C11-3044-A4C1-39768FF73F7A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ML</a:t>
              </a:r>
            </a:p>
          </p:txBody>
        </p:sp>
      </p:grpSp>
      <p:sp>
        <p:nvSpPr>
          <p:cNvPr id="30" name="Google Shape;723;gb472e075ec_0_439">
            <a:extLst>
              <a:ext uri="{FF2B5EF4-FFF2-40B4-BE49-F238E27FC236}">
                <a16:creationId xmlns:a16="http://schemas.microsoft.com/office/drawing/2014/main" id="{51910965-E20C-AB42-A81A-B220281E1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632;gb472e075ec_0_273"/>
          <p:cNvGrpSpPr/>
          <p:nvPr/>
        </p:nvGrpSpPr>
        <p:grpSpPr>
          <a:xfrm>
            <a:off x="4430874" y="2156198"/>
            <a:ext cx="4353601" cy="570301"/>
            <a:chOff x="0" y="0"/>
            <a:chExt cx="4353600" cy="570299"/>
          </a:xfrm>
        </p:grpSpPr>
        <p:sp>
          <p:nvSpPr>
            <p:cNvPr id="718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19" name="Training"/>
            <p:cNvSpPr txBox="1"/>
            <p:nvPr/>
          </p:nvSpPr>
          <p:spPr>
            <a:xfrm>
              <a:off x="64774" y="29899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</a:t>
              </a:r>
            </a:p>
          </p:txBody>
        </p:sp>
      </p:grpSp>
      <p:grpSp>
        <p:nvGrpSpPr>
          <p:cNvPr id="723" name="Google Shape;633;gb472e075ec_0_273"/>
          <p:cNvGrpSpPr/>
          <p:nvPr/>
        </p:nvGrpSpPr>
        <p:grpSpPr>
          <a:xfrm>
            <a:off x="789221" y="2931808"/>
            <a:ext cx="2400301" cy="669301"/>
            <a:chOff x="0" y="0"/>
            <a:chExt cx="2400300" cy="669299"/>
          </a:xfrm>
        </p:grpSpPr>
        <p:sp>
          <p:nvSpPr>
            <p:cNvPr id="721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22" name="Training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 Dataset</a:t>
              </a:r>
            </a:p>
          </p:txBody>
        </p:sp>
      </p:grpSp>
      <p:grpSp>
        <p:nvGrpSpPr>
          <p:cNvPr id="726" name="Google Shape;634;gb472e075ec_0_273"/>
          <p:cNvGrpSpPr/>
          <p:nvPr/>
        </p:nvGrpSpPr>
        <p:grpSpPr>
          <a:xfrm>
            <a:off x="4429424" y="3083992"/>
            <a:ext cx="4355102" cy="570300"/>
            <a:chOff x="0" y="0"/>
            <a:chExt cx="4355100" cy="570299"/>
          </a:xfrm>
        </p:grpSpPr>
        <p:sp>
          <p:nvSpPr>
            <p:cNvPr id="724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25" name="Trained model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Trained model</a:t>
              </a:r>
            </a:p>
          </p:txBody>
        </p:sp>
      </p:grpSp>
      <p:sp>
        <p:nvSpPr>
          <p:cNvPr id="727" name="Google Shape;635;gb472e075ec_0_273"/>
          <p:cNvSpPr/>
          <p:nvPr/>
        </p:nvSpPr>
        <p:spPr>
          <a:xfrm flipV="1">
            <a:off x="3189520" y="2607959"/>
            <a:ext cx="1239901" cy="675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28" name="Google Shape;636;gb472e075ec_0_273"/>
          <p:cNvSpPr/>
          <p:nvPr/>
        </p:nvSpPr>
        <p:spPr>
          <a:xfrm flipV="1">
            <a:off x="3181674" y="2499398"/>
            <a:ext cx="1249201" cy="33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31" name="Google Shape;637;gb472e075ec_0_273"/>
          <p:cNvGrpSpPr/>
          <p:nvPr/>
        </p:nvGrpSpPr>
        <p:grpSpPr>
          <a:xfrm>
            <a:off x="779933" y="1526704"/>
            <a:ext cx="2400301" cy="669301"/>
            <a:chOff x="0" y="0"/>
            <a:chExt cx="2400300" cy="669300"/>
          </a:xfrm>
        </p:grpSpPr>
        <p:sp>
          <p:nvSpPr>
            <p:cNvPr id="72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30" name="Model"/>
            <p:cNvSpPr txBox="1"/>
            <p:nvPr/>
          </p:nvSpPr>
          <p:spPr>
            <a:xfrm>
              <a:off x="64774" y="103840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/>
                <a:t>Model</a:t>
              </a:r>
            </a:p>
          </p:txBody>
        </p:sp>
      </p:grpSp>
      <p:grpSp>
        <p:nvGrpSpPr>
          <p:cNvPr id="734" name="Google Shape;638;gb472e075ec_0_273"/>
          <p:cNvGrpSpPr/>
          <p:nvPr/>
        </p:nvGrpSpPr>
        <p:grpSpPr>
          <a:xfrm>
            <a:off x="781424" y="2252676"/>
            <a:ext cx="2400301" cy="629104"/>
            <a:chOff x="0" y="-1"/>
            <a:chExt cx="2400300" cy="629102"/>
          </a:xfrm>
        </p:grpSpPr>
        <p:sp>
          <p:nvSpPr>
            <p:cNvPr id="732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33" name="Cost Function"/>
            <p:cNvSpPr txBox="1"/>
            <p:nvPr/>
          </p:nvSpPr>
          <p:spPr>
            <a:xfrm>
              <a:off x="64774" y="83740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/>
                <a:t>Loss</a:t>
              </a:r>
              <a:endParaRPr dirty="0"/>
            </a:p>
          </p:txBody>
        </p:sp>
      </p:grpSp>
      <p:sp>
        <p:nvSpPr>
          <p:cNvPr id="735" name="Google Shape;639;gb472e075ec_0_273"/>
          <p:cNvSpPr/>
          <p:nvPr/>
        </p:nvSpPr>
        <p:spPr>
          <a:xfrm>
            <a:off x="3180233" y="1784393"/>
            <a:ext cx="1250700" cy="570302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38" name="Google Shape;640;gb472e075ec_0_273"/>
          <p:cNvGrpSpPr/>
          <p:nvPr/>
        </p:nvGrpSpPr>
        <p:grpSpPr>
          <a:xfrm>
            <a:off x="779922" y="5737033"/>
            <a:ext cx="2400301" cy="669301"/>
            <a:chOff x="0" y="0"/>
            <a:chExt cx="2400300" cy="669299"/>
          </a:xfrm>
        </p:grpSpPr>
        <p:sp>
          <p:nvSpPr>
            <p:cNvPr id="73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37" name="Test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 Dataset</a:t>
              </a:r>
            </a:p>
          </p:txBody>
        </p:sp>
      </p:grpSp>
      <p:grpSp>
        <p:nvGrpSpPr>
          <p:cNvPr id="741" name="Google Shape;641;gb472e075ec_0_273"/>
          <p:cNvGrpSpPr/>
          <p:nvPr/>
        </p:nvGrpSpPr>
        <p:grpSpPr>
          <a:xfrm>
            <a:off x="4430874" y="5759848"/>
            <a:ext cx="4353601" cy="629101"/>
            <a:chOff x="0" y="0"/>
            <a:chExt cx="4353600" cy="629100"/>
          </a:xfrm>
        </p:grpSpPr>
        <p:sp>
          <p:nvSpPr>
            <p:cNvPr id="739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40" name="Testing"/>
            <p:cNvSpPr txBox="1"/>
            <p:nvPr/>
          </p:nvSpPr>
          <p:spPr>
            <a:xfrm>
              <a:off x="64774" y="59300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Testing</a:t>
              </a:r>
            </a:p>
          </p:txBody>
        </p:sp>
      </p:grpSp>
      <p:grpSp>
        <p:nvGrpSpPr>
          <p:cNvPr id="744" name="Google Shape;642;gb472e075ec_0_273"/>
          <p:cNvGrpSpPr/>
          <p:nvPr/>
        </p:nvGrpSpPr>
        <p:grpSpPr>
          <a:xfrm>
            <a:off x="779925" y="4891075"/>
            <a:ext cx="2400301" cy="629101"/>
            <a:chOff x="0" y="0"/>
            <a:chExt cx="2400300" cy="629100"/>
          </a:xfrm>
        </p:grpSpPr>
        <p:sp>
          <p:nvSpPr>
            <p:cNvPr id="742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43" name="Metric"/>
            <p:cNvSpPr txBox="1"/>
            <p:nvPr/>
          </p:nvSpPr>
          <p:spPr>
            <a:xfrm>
              <a:off x="64774" y="593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Metric</a:t>
              </a:r>
            </a:p>
          </p:txBody>
        </p:sp>
      </p:grpSp>
      <p:sp>
        <p:nvSpPr>
          <p:cNvPr id="757" name="Google Shape;643;gb472e075ec_0_273"/>
          <p:cNvSpPr/>
          <p:nvPr/>
        </p:nvSpPr>
        <p:spPr>
          <a:xfrm>
            <a:off x="3199272" y="6072398"/>
            <a:ext cx="1212553" cy="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758" name="Google Shape;644;gb472e075ec_0_273"/>
          <p:cNvSpPr/>
          <p:nvPr/>
        </p:nvSpPr>
        <p:spPr>
          <a:xfrm>
            <a:off x="6607204" y="2745557"/>
            <a:ext cx="242" cy="31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749" name="Google Shape;645;gb472e075ec_0_273"/>
          <p:cNvGrpSpPr/>
          <p:nvPr/>
        </p:nvGrpSpPr>
        <p:grpSpPr>
          <a:xfrm>
            <a:off x="9619999" y="5740446"/>
            <a:ext cx="2300401" cy="669301"/>
            <a:chOff x="0" y="0"/>
            <a:chExt cx="2300400" cy="669299"/>
          </a:xfrm>
        </p:grpSpPr>
        <p:sp>
          <p:nvSpPr>
            <p:cNvPr id="747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48" name="Model Quality"/>
            <p:cNvSpPr txBox="1"/>
            <p:nvPr/>
          </p:nvSpPr>
          <p:spPr>
            <a:xfrm>
              <a:off x="64774" y="79400"/>
              <a:ext cx="21708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Model Quality</a:t>
              </a:r>
            </a:p>
          </p:txBody>
        </p:sp>
      </p:grpSp>
      <p:sp>
        <p:nvSpPr>
          <p:cNvPr id="759" name="Google Shape;646;gb472e075ec_0_273"/>
          <p:cNvSpPr/>
          <p:nvPr/>
        </p:nvSpPr>
        <p:spPr>
          <a:xfrm>
            <a:off x="8803643" y="6074767"/>
            <a:ext cx="797307" cy="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755" name="Google Shape;649;gb472e075ec_0_273"/>
          <p:cNvSpPr/>
          <p:nvPr/>
        </p:nvSpPr>
        <p:spPr>
          <a:xfrm>
            <a:off x="3180225" y="5205625"/>
            <a:ext cx="1206601" cy="6435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56" name="Google Shape;650;gb472e075ec_0_273"/>
          <p:cNvSpPr/>
          <p:nvPr/>
        </p:nvSpPr>
        <p:spPr>
          <a:xfrm>
            <a:off x="6607375" y="3654149"/>
            <a:ext cx="300" cy="2105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43" name="Google Shape;722;gb472e075ec_0_439">
            <a:extLst>
              <a:ext uri="{FF2B5EF4-FFF2-40B4-BE49-F238E27FC236}">
                <a16:creationId xmlns:a16="http://schemas.microsoft.com/office/drawing/2014/main" id="{EF46A5E8-B609-B84D-B039-75BBC5943CDA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36B78CD8-21E4-614B-8894-5EA39F4DFA0F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45" name="ML">
              <a:extLst>
                <a:ext uri="{FF2B5EF4-FFF2-40B4-BE49-F238E27FC236}">
                  <a16:creationId xmlns:a16="http://schemas.microsoft.com/office/drawing/2014/main" id="{387B4610-4731-0F46-832C-3914AC347214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ML</a:t>
              </a:r>
            </a:p>
          </p:txBody>
        </p:sp>
      </p:grpSp>
      <p:sp>
        <p:nvSpPr>
          <p:cNvPr id="46" name="Google Shape;723;gb472e075ec_0_439">
            <a:extLst>
              <a:ext uri="{FF2B5EF4-FFF2-40B4-BE49-F238E27FC236}">
                <a16:creationId xmlns:a16="http://schemas.microsoft.com/office/drawing/2014/main" id="{58427215-3CF0-1646-B3B0-980E723F4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656;gb472e075ec_0_390"/>
          <p:cNvGrpSpPr/>
          <p:nvPr/>
        </p:nvGrpSpPr>
        <p:grpSpPr>
          <a:xfrm>
            <a:off x="4430874" y="2156198"/>
            <a:ext cx="4353601" cy="570301"/>
            <a:chOff x="0" y="0"/>
            <a:chExt cx="4353600" cy="570299"/>
          </a:xfrm>
        </p:grpSpPr>
        <p:sp>
          <p:nvSpPr>
            <p:cNvPr id="761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62" name="Training"/>
            <p:cNvSpPr txBox="1"/>
            <p:nvPr/>
          </p:nvSpPr>
          <p:spPr>
            <a:xfrm>
              <a:off x="64774" y="29899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</a:t>
              </a:r>
            </a:p>
          </p:txBody>
        </p:sp>
      </p:grpSp>
      <p:grpSp>
        <p:nvGrpSpPr>
          <p:cNvPr id="766" name="Google Shape;657;gb472e075ec_0_390"/>
          <p:cNvGrpSpPr/>
          <p:nvPr/>
        </p:nvGrpSpPr>
        <p:grpSpPr>
          <a:xfrm>
            <a:off x="789221" y="2931808"/>
            <a:ext cx="2400301" cy="669301"/>
            <a:chOff x="0" y="0"/>
            <a:chExt cx="2400300" cy="669299"/>
          </a:xfrm>
        </p:grpSpPr>
        <p:sp>
          <p:nvSpPr>
            <p:cNvPr id="764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65" name="Training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 Dataset</a:t>
              </a:r>
            </a:p>
          </p:txBody>
        </p:sp>
      </p:grpSp>
      <p:grpSp>
        <p:nvGrpSpPr>
          <p:cNvPr id="769" name="Google Shape;658;gb472e075ec_0_390"/>
          <p:cNvGrpSpPr/>
          <p:nvPr/>
        </p:nvGrpSpPr>
        <p:grpSpPr>
          <a:xfrm>
            <a:off x="4429424" y="3083992"/>
            <a:ext cx="4355102" cy="570300"/>
            <a:chOff x="0" y="0"/>
            <a:chExt cx="4355100" cy="570299"/>
          </a:xfrm>
        </p:grpSpPr>
        <p:sp>
          <p:nvSpPr>
            <p:cNvPr id="767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68" name="Trained models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Trained models</a:t>
              </a:r>
            </a:p>
          </p:txBody>
        </p:sp>
      </p:grpSp>
      <p:sp>
        <p:nvSpPr>
          <p:cNvPr id="770" name="Google Shape;659;gb472e075ec_0_390"/>
          <p:cNvSpPr/>
          <p:nvPr/>
        </p:nvSpPr>
        <p:spPr>
          <a:xfrm flipV="1">
            <a:off x="3189520" y="2607959"/>
            <a:ext cx="1239901" cy="675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71" name="Google Shape;660;gb472e075ec_0_390"/>
          <p:cNvSpPr/>
          <p:nvPr/>
        </p:nvSpPr>
        <p:spPr>
          <a:xfrm flipV="1">
            <a:off x="3181674" y="2499398"/>
            <a:ext cx="1249201" cy="33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74" name="Google Shape;661;gb472e075ec_0_390"/>
          <p:cNvGrpSpPr/>
          <p:nvPr/>
        </p:nvGrpSpPr>
        <p:grpSpPr>
          <a:xfrm>
            <a:off x="779933" y="1526704"/>
            <a:ext cx="2400301" cy="669300"/>
            <a:chOff x="0" y="0"/>
            <a:chExt cx="2400300" cy="669299"/>
          </a:xfrm>
        </p:grpSpPr>
        <p:sp>
          <p:nvSpPr>
            <p:cNvPr id="772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73" name="Models"/>
            <p:cNvSpPr txBox="1"/>
            <p:nvPr/>
          </p:nvSpPr>
          <p:spPr>
            <a:xfrm>
              <a:off x="64774" y="794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Models</a:t>
              </a:r>
            </a:p>
          </p:txBody>
        </p:sp>
      </p:grpSp>
      <p:grpSp>
        <p:nvGrpSpPr>
          <p:cNvPr id="777" name="Google Shape;662;gb472e075ec_0_390"/>
          <p:cNvGrpSpPr/>
          <p:nvPr/>
        </p:nvGrpSpPr>
        <p:grpSpPr>
          <a:xfrm>
            <a:off x="781424" y="2252676"/>
            <a:ext cx="2400301" cy="629104"/>
            <a:chOff x="0" y="-1"/>
            <a:chExt cx="2400300" cy="629102"/>
          </a:xfrm>
        </p:grpSpPr>
        <p:sp>
          <p:nvSpPr>
            <p:cNvPr id="775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76" name="Cost Function"/>
            <p:cNvSpPr txBox="1"/>
            <p:nvPr/>
          </p:nvSpPr>
          <p:spPr>
            <a:xfrm>
              <a:off x="64774" y="83740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/>
                <a:t>Loss</a:t>
              </a:r>
              <a:endParaRPr dirty="0"/>
            </a:p>
          </p:txBody>
        </p:sp>
      </p:grpSp>
      <p:sp>
        <p:nvSpPr>
          <p:cNvPr id="778" name="Google Shape;663;gb472e075ec_0_390"/>
          <p:cNvSpPr/>
          <p:nvPr/>
        </p:nvSpPr>
        <p:spPr>
          <a:xfrm>
            <a:off x="3180233" y="1784393"/>
            <a:ext cx="1250700" cy="570302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781" name="Google Shape;664;gb472e075ec_0_390"/>
          <p:cNvGrpSpPr/>
          <p:nvPr/>
        </p:nvGrpSpPr>
        <p:grpSpPr>
          <a:xfrm>
            <a:off x="779922" y="5737033"/>
            <a:ext cx="2400301" cy="669301"/>
            <a:chOff x="0" y="0"/>
            <a:chExt cx="2400300" cy="669299"/>
          </a:xfrm>
        </p:grpSpPr>
        <p:sp>
          <p:nvSpPr>
            <p:cNvPr id="779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80" name="Test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 Dataset</a:t>
              </a:r>
            </a:p>
          </p:txBody>
        </p:sp>
      </p:grpSp>
      <p:grpSp>
        <p:nvGrpSpPr>
          <p:cNvPr id="784" name="Google Shape;665;gb472e075ec_0_390"/>
          <p:cNvGrpSpPr/>
          <p:nvPr/>
        </p:nvGrpSpPr>
        <p:grpSpPr>
          <a:xfrm>
            <a:off x="4430874" y="5759848"/>
            <a:ext cx="4353601" cy="629101"/>
            <a:chOff x="0" y="0"/>
            <a:chExt cx="4353600" cy="629100"/>
          </a:xfrm>
        </p:grpSpPr>
        <p:sp>
          <p:nvSpPr>
            <p:cNvPr id="782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83" name="Testing"/>
            <p:cNvSpPr txBox="1"/>
            <p:nvPr/>
          </p:nvSpPr>
          <p:spPr>
            <a:xfrm>
              <a:off x="64774" y="59300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Testing</a:t>
              </a:r>
            </a:p>
          </p:txBody>
        </p:sp>
      </p:grpSp>
      <p:grpSp>
        <p:nvGrpSpPr>
          <p:cNvPr id="787" name="Google Shape;666;gb472e075ec_0_390"/>
          <p:cNvGrpSpPr/>
          <p:nvPr/>
        </p:nvGrpSpPr>
        <p:grpSpPr>
          <a:xfrm>
            <a:off x="779925" y="4891075"/>
            <a:ext cx="2400301" cy="629101"/>
            <a:chOff x="0" y="0"/>
            <a:chExt cx="2400300" cy="629100"/>
          </a:xfrm>
        </p:grpSpPr>
        <p:sp>
          <p:nvSpPr>
            <p:cNvPr id="785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86" name="Metric"/>
            <p:cNvSpPr txBox="1"/>
            <p:nvPr/>
          </p:nvSpPr>
          <p:spPr>
            <a:xfrm>
              <a:off x="64774" y="593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Metric</a:t>
              </a:r>
            </a:p>
          </p:txBody>
        </p:sp>
      </p:grpSp>
      <p:sp>
        <p:nvSpPr>
          <p:cNvPr id="801" name="Google Shape;667;gb472e075ec_0_390"/>
          <p:cNvSpPr/>
          <p:nvPr/>
        </p:nvSpPr>
        <p:spPr>
          <a:xfrm>
            <a:off x="3199272" y="6072398"/>
            <a:ext cx="1212553" cy="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802" name="Google Shape;668;gb472e075ec_0_390"/>
          <p:cNvSpPr/>
          <p:nvPr/>
        </p:nvSpPr>
        <p:spPr>
          <a:xfrm>
            <a:off x="6607204" y="2745557"/>
            <a:ext cx="242" cy="31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792" name="Google Shape;669;gb472e075ec_0_390"/>
          <p:cNvGrpSpPr/>
          <p:nvPr/>
        </p:nvGrpSpPr>
        <p:grpSpPr>
          <a:xfrm>
            <a:off x="9619999" y="5740446"/>
            <a:ext cx="2300401" cy="669301"/>
            <a:chOff x="0" y="0"/>
            <a:chExt cx="2300400" cy="669299"/>
          </a:xfrm>
        </p:grpSpPr>
        <p:sp>
          <p:nvSpPr>
            <p:cNvPr id="790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791" name="Model Quality"/>
            <p:cNvSpPr txBox="1"/>
            <p:nvPr/>
          </p:nvSpPr>
          <p:spPr>
            <a:xfrm>
              <a:off x="64774" y="79400"/>
              <a:ext cx="21708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Model Quality</a:t>
              </a:r>
            </a:p>
          </p:txBody>
        </p:sp>
      </p:grpSp>
      <p:sp>
        <p:nvSpPr>
          <p:cNvPr id="803" name="Google Shape;670;gb472e075ec_0_390"/>
          <p:cNvSpPr/>
          <p:nvPr/>
        </p:nvSpPr>
        <p:spPr>
          <a:xfrm>
            <a:off x="8803643" y="6074767"/>
            <a:ext cx="797307" cy="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798" name="Google Shape;673;gb472e075ec_0_390"/>
          <p:cNvSpPr/>
          <p:nvPr/>
        </p:nvSpPr>
        <p:spPr>
          <a:xfrm>
            <a:off x="3180225" y="5205625"/>
            <a:ext cx="1206601" cy="6435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99" name="Google Shape;674;gb472e075ec_0_390"/>
          <p:cNvSpPr/>
          <p:nvPr/>
        </p:nvSpPr>
        <p:spPr>
          <a:xfrm>
            <a:off x="6607375" y="3654149"/>
            <a:ext cx="300" cy="2105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00" name="Google Shape;675;gb472e075ec_0_390"/>
          <p:cNvSpPr txBox="1"/>
          <p:nvPr/>
        </p:nvSpPr>
        <p:spPr>
          <a:xfrm>
            <a:off x="4650849" y="4171400"/>
            <a:ext cx="43098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How to select the best model?</a:t>
            </a:r>
          </a:p>
        </p:txBody>
      </p:sp>
      <p:grpSp>
        <p:nvGrpSpPr>
          <p:cNvPr id="44" name="Google Shape;722;gb472e075ec_0_439">
            <a:extLst>
              <a:ext uri="{FF2B5EF4-FFF2-40B4-BE49-F238E27FC236}">
                <a16:creationId xmlns:a16="http://schemas.microsoft.com/office/drawing/2014/main" id="{7D96C671-6465-854E-9862-D9CC5BF56C99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45" name="Rectangle">
              <a:extLst>
                <a:ext uri="{FF2B5EF4-FFF2-40B4-BE49-F238E27FC236}">
                  <a16:creationId xmlns:a16="http://schemas.microsoft.com/office/drawing/2014/main" id="{80D8EDDD-CF58-4145-9F61-B5592B6496C5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46" name="ML">
              <a:extLst>
                <a:ext uri="{FF2B5EF4-FFF2-40B4-BE49-F238E27FC236}">
                  <a16:creationId xmlns:a16="http://schemas.microsoft.com/office/drawing/2014/main" id="{5228E080-C78E-2B43-A104-C31F94C92BE5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ML</a:t>
              </a:r>
            </a:p>
          </p:txBody>
        </p:sp>
      </p:grpSp>
      <p:sp>
        <p:nvSpPr>
          <p:cNvPr id="47" name="Google Shape;723;gb472e075ec_0_439">
            <a:extLst>
              <a:ext uri="{FF2B5EF4-FFF2-40B4-BE49-F238E27FC236}">
                <a16:creationId xmlns:a16="http://schemas.microsoft.com/office/drawing/2014/main" id="{8C98DFBA-C24B-0B44-9563-BEB69BC91A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681;gb472e075ec_0_414"/>
          <p:cNvGrpSpPr/>
          <p:nvPr/>
        </p:nvGrpSpPr>
        <p:grpSpPr>
          <a:xfrm>
            <a:off x="4430874" y="2156198"/>
            <a:ext cx="4353601" cy="570301"/>
            <a:chOff x="0" y="0"/>
            <a:chExt cx="4353600" cy="570299"/>
          </a:xfrm>
        </p:grpSpPr>
        <p:sp>
          <p:nvSpPr>
            <p:cNvPr id="805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06" name="Training"/>
            <p:cNvSpPr txBox="1"/>
            <p:nvPr/>
          </p:nvSpPr>
          <p:spPr>
            <a:xfrm>
              <a:off x="64774" y="29899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</a:t>
              </a:r>
            </a:p>
          </p:txBody>
        </p:sp>
      </p:grpSp>
      <p:grpSp>
        <p:nvGrpSpPr>
          <p:cNvPr id="810" name="Google Shape;682;gb472e075ec_0_414"/>
          <p:cNvGrpSpPr/>
          <p:nvPr/>
        </p:nvGrpSpPr>
        <p:grpSpPr>
          <a:xfrm>
            <a:off x="789221" y="2931808"/>
            <a:ext cx="2400301" cy="669301"/>
            <a:chOff x="0" y="0"/>
            <a:chExt cx="2400300" cy="669299"/>
          </a:xfrm>
        </p:grpSpPr>
        <p:sp>
          <p:nvSpPr>
            <p:cNvPr id="808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09" name="Training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 Dataset</a:t>
              </a:r>
            </a:p>
          </p:txBody>
        </p:sp>
      </p:grpSp>
      <p:grpSp>
        <p:nvGrpSpPr>
          <p:cNvPr id="813" name="Google Shape;683;gb472e075ec_0_414"/>
          <p:cNvGrpSpPr/>
          <p:nvPr/>
        </p:nvGrpSpPr>
        <p:grpSpPr>
          <a:xfrm>
            <a:off x="4429424" y="3083992"/>
            <a:ext cx="4355102" cy="570300"/>
            <a:chOff x="0" y="0"/>
            <a:chExt cx="4355100" cy="570299"/>
          </a:xfrm>
        </p:grpSpPr>
        <p:sp>
          <p:nvSpPr>
            <p:cNvPr id="811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12" name="Trained models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Trained models</a:t>
              </a:r>
            </a:p>
          </p:txBody>
        </p:sp>
      </p:grpSp>
      <p:sp>
        <p:nvSpPr>
          <p:cNvPr id="814" name="Google Shape;684;gb472e075ec_0_414"/>
          <p:cNvSpPr/>
          <p:nvPr/>
        </p:nvSpPr>
        <p:spPr>
          <a:xfrm flipV="1">
            <a:off x="3189520" y="2607959"/>
            <a:ext cx="1239901" cy="675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15" name="Google Shape;685;gb472e075ec_0_414"/>
          <p:cNvSpPr/>
          <p:nvPr/>
        </p:nvSpPr>
        <p:spPr>
          <a:xfrm flipV="1">
            <a:off x="3181674" y="2499398"/>
            <a:ext cx="1249201" cy="33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818" name="Google Shape;686;gb472e075ec_0_414"/>
          <p:cNvGrpSpPr/>
          <p:nvPr/>
        </p:nvGrpSpPr>
        <p:grpSpPr>
          <a:xfrm>
            <a:off x="779933" y="1526704"/>
            <a:ext cx="2400301" cy="669300"/>
            <a:chOff x="0" y="0"/>
            <a:chExt cx="2400300" cy="669299"/>
          </a:xfrm>
        </p:grpSpPr>
        <p:sp>
          <p:nvSpPr>
            <p:cNvPr id="816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17" name="Models"/>
            <p:cNvSpPr txBox="1"/>
            <p:nvPr/>
          </p:nvSpPr>
          <p:spPr>
            <a:xfrm>
              <a:off x="64774" y="794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Models</a:t>
              </a:r>
            </a:p>
          </p:txBody>
        </p:sp>
      </p:grpSp>
      <p:grpSp>
        <p:nvGrpSpPr>
          <p:cNvPr id="821" name="Google Shape;687;gb472e075ec_0_414"/>
          <p:cNvGrpSpPr/>
          <p:nvPr/>
        </p:nvGrpSpPr>
        <p:grpSpPr>
          <a:xfrm>
            <a:off x="781424" y="2252676"/>
            <a:ext cx="2400301" cy="629104"/>
            <a:chOff x="0" y="-1"/>
            <a:chExt cx="2400300" cy="629102"/>
          </a:xfrm>
        </p:grpSpPr>
        <p:sp>
          <p:nvSpPr>
            <p:cNvPr id="819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20" name="Cost Function"/>
            <p:cNvSpPr txBox="1"/>
            <p:nvPr/>
          </p:nvSpPr>
          <p:spPr>
            <a:xfrm>
              <a:off x="64774" y="83740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/>
                <a:t>Loss</a:t>
              </a:r>
              <a:endParaRPr dirty="0"/>
            </a:p>
          </p:txBody>
        </p:sp>
      </p:grpSp>
      <p:sp>
        <p:nvSpPr>
          <p:cNvPr id="822" name="Google Shape;688;gb472e075ec_0_414"/>
          <p:cNvSpPr/>
          <p:nvPr/>
        </p:nvSpPr>
        <p:spPr>
          <a:xfrm>
            <a:off x="3180233" y="1784393"/>
            <a:ext cx="1250700" cy="570302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825" name="Google Shape;689;gb472e075ec_0_414"/>
          <p:cNvGrpSpPr/>
          <p:nvPr/>
        </p:nvGrpSpPr>
        <p:grpSpPr>
          <a:xfrm>
            <a:off x="779922" y="5737033"/>
            <a:ext cx="2400301" cy="669301"/>
            <a:chOff x="0" y="0"/>
            <a:chExt cx="2400300" cy="669299"/>
          </a:xfrm>
        </p:grpSpPr>
        <p:sp>
          <p:nvSpPr>
            <p:cNvPr id="823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24" name="Test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 Dataset</a:t>
              </a:r>
            </a:p>
          </p:txBody>
        </p:sp>
      </p:grpSp>
      <p:grpSp>
        <p:nvGrpSpPr>
          <p:cNvPr id="828" name="Google Shape;690;gb472e075ec_0_414"/>
          <p:cNvGrpSpPr/>
          <p:nvPr/>
        </p:nvGrpSpPr>
        <p:grpSpPr>
          <a:xfrm>
            <a:off x="4430874" y="5759848"/>
            <a:ext cx="4353601" cy="629101"/>
            <a:chOff x="0" y="0"/>
            <a:chExt cx="4353600" cy="629100"/>
          </a:xfrm>
        </p:grpSpPr>
        <p:sp>
          <p:nvSpPr>
            <p:cNvPr id="826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27" name="Testing"/>
            <p:cNvSpPr txBox="1"/>
            <p:nvPr/>
          </p:nvSpPr>
          <p:spPr>
            <a:xfrm>
              <a:off x="64774" y="59300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Testing</a:t>
              </a:r>
            </a:p>
          </p:txBody>
        </p:sp>
      </p:grpSp>
      <p:grpSp>
        <p:nvGrpSpPr>
          <p:cNvPr id="831" name="Google Shape;691;gb472e075ec_0_414"/>
          <p:cNvGrpSpPr/>
          <p:nvPr/>
        </p:nvGrpSpPr>
        <p:grpSpPr>
          <a:xfrm>
            <a:off x="779925" y="4891075"/>
            <a:ext cx="2400301" cy="629101"/>
            <a:chOff x="0" y="0"/>
            <a:chExt cx="2400300" cy="629100"/>
          </a:xfrm>
        </p:grpSpPr>
        <p:sp>
          <p:nvSpPr>
            <p:cNvPr id="829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30" name="Metric"/>
            <p:cNvSpPr txBox="1"/>
            <p:nvPr/>
          </p:nvSpPr>
          <p:spPr>
            <a:xfrm>
              <a:off x="64774" y="593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Metric</a:t>
              </a:r>
            </a:p>
          </p:txBody>
        </p:sp>
      </p:grpSp>
      <p:sp>
        <p:nvSpPr>
          <p:cNvPr id="848" name="Google Shape;692;gb472e075ec_0_414"/>
          <p:cNvSpPr/>
          <p:nvPr/>
        </p:nvSpPr>
        <p:spPr>
          <a:xfrm>
            <a:off x="3199272" y="6072398"/>
            <a:ext cx="1212553" cy="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849" name="Google Shape;693;gb472e075ec_0_414"/>
          <p:cNvSpPr/>
          <p:nvPr/>
        </p:nvSpPr>
        <p:spPr>
          <a:xfrm>
            <a:off x="6607204" y="2745557"/>
            <a:ext cx="242" cy="31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836" name="Google Shape;694;gb472e075ec_0_414"/>
          <p:cNvGrpSpPr/>
          <p:nvPr/>
        </p:nvGrpSpPr>
        <p:grpSpPr>
          <a:xfrm>
            <a:off x="9619999" y="5740446"/>
            <a:ext cx="2300401" cy="669301"/>
            <a:chOff x="0" y="0"/>
            <a:chExt cx="2300400" cy="669299"/>
          </a:xfrm>
        </p:grpSpPr>
        <p:sp>
          <p:nvSpPr>
            <p:cNvPr id="834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35" name="Model Quality"/>
            <p:cNvSpPr txBox="1"/>
            <p:nvPr/>
          </p:nvSpPr>
          <p:spPr>
            <a:xfrm>
              <a:off x="64774" y="79400"/>
              <a:ext cx="21708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Model Quality</a:t>
              </a:r>
            </a:p>
          </p:txBody>
        </p:sp>
      </p:grpSp>
      <p:sp>
        <p:nvSpPr>
          <p:cNvPr id="850" name="Google Shape;695;gb472e075ec_0_414"/>
          <p:cNvSpPr/>
          <p:nvPr/>
        </p:nvSpPr>
        <p:spPr>
          <a:xfrm>
            <a:off x="8803643" y="6074767"/>
            <a:ext cx="797307" cy="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842" name="Google Shape;698;gb472e075ec_0_414"/>
          <p:cNvSpPr/>
          <p:nvPr/>
        </p:nvSpPr>
        <p:spPr>
          <a:xfrm>
            <a:off x="3180225" y="5205625"/>
            <a:ext cx="1206601" cy="6435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43" name="Google Shape;699;gb472e075ec_0_414"/>
          <p:cNvSpPr/>
          <p:nvPr/>
        </p:nvSpPr>
        <p:spPr>
          <a:xfrm>
            <a:off x="6607375" y="3654149"/>
            <a:ext cx="300" cy="21057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44" name="Google Shape;700;gb472e075ec_0_414"/>
          <p:cNvSpPr txBox="1"/>
          <p:nvPr/>
        </p:nvSpPr>
        <p:spPr>
          <a:xfrm>
            <a:off x="4650849" y="4171400"/>
            <a:ext cx="43098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8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How to select the best model?</a:t>
            </a:r>
          </a:p>
        </p:txBody>
      </p:sp>
      <p:grpSp>
        <p:nvGrpSpPr>
          <p:cNvPr id="847" name="Google Shape;701;gb472e075ec_0_414"/>
          <p:cNvGrpSpPr/>
          <p:nvPr/>
        </p:nvGrpSpPr>
        <p:grpSpPr>
          <a:xfrm>
            <a:off x="779922" y="3851877"/>
            <a:ext cx="2400301" cy="853401"/>
            <a:chOff x="0" y="0"/>
            <a:chExt cx="2400300" cy="853400"/>
          </a:xfrm>
        </p:grpSpPr>
        <p:sp>
          <p:nvSpPr>
            <p:cNvPr id="845" name="Rectangle"/>
            <p:cNvSpPr/>
            <p:nvPr/>
          </p:nvSpPr>
          <p:spPr>
            <a:xfrm>
              <a:off x="0" y="9205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46" name="Validation Dataset"/>
            <p:cNvSpPr txBox="1"/>
            <p:nvPr/>
          </p:nvSpPr>
          <p:spPr>
            <a:xfrm>
              <a:off x="64774" y="-1"/>
              <a:ext cx="2270751" cy="85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Validation Dataset</a:t>
              </a:r>
            </a:p>
          </p:txBody>
        </p:sp>
      </p:grpSp>
      <p:grpSp>
        <p:nvGrpSpPr>
          <p:cNvPr id="47" name="Google Shape;722;gb472e075ec_0_439">
            <a:extLst>
              <a:ext uri="{FF2B5EF4-FFF2-40B4-BE49-F238E27FC236}">
                <a16:creationId xmlns:a16="http://schemas.microsoft.com/office/drawing/2014/main" id="{AF169E4D-BED0-E247-941B-802E67B2CBBC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48" name="Rectangle">
              <a:extLst>
                <a:ext uri="{FF2B5EF4-FFF2-40B4-BE49-F238E27FC236}">
                  <a16:creationId xmlns:a16="http://schemas.microsoft.com/office/drawing/2014/main" id="{1CBE82A1-F04A-3046-917E-4AED00410DD0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49" name="ML">
              <a:extLst>
                <a:ext uri="{FF2B5EF4-FFF2-40B4-BE49-F238E27FC236}">
                  <a16:creationId xmlns:a16="http://schemas.microsoft.com/office/drawing/2014/main" id="{E055E75F-B880-2F4E-B152-93AB7B619762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ML</a:t>
              </a:r>
            </a:p>
          </p:txBody>
        </p:sp>
      </p:grpSp>
      <p:sp>
        <p:nvSpPr>
          <p:cNvPr id="50" name="Google Shape;723;gb472e075ec_0_439">
            <a:extLst>
              <a:ext uri="{FF2B5EF4-FFF2-40B4-BE49-F238E27FC236}">
                <a16:creationId xmlns:a16="http://schemas.microsoft.com/office/drawing/2014/main" id="{52DD07DC-82CF-E145-B10A-68709F06B5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707;gb472e075ec_0_439"/>
          <p:cNvGrpSpPr/>
          <p:nvPr/>
        </p:nvGrpSpPr>
        <p:grpSpPr>
          <a:xfrm>
            <a:off x="4430874" y="2156198"/>
            <a:ext cx="4353601" cy="570301"/>
            <a:chOff x="0" y="0"/>
            <a:chExt cx="4353600" cy="570299"/>
          </a:xfrm>
        </p:grpSpPr>
        <p:sp>
          <p:nvSpPr>
            <p:cNvPr id="852" name="Rectangle"/>
            <p:cNvSpPr/>
            <p:nvPr/>
          </p:nvSpPr>
          <p:spPr>
            <a:xfrm>
              <a:off x="-1" y="0"/>
              <a:ext cx="43536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53" name="Training"/>
            <p:cNvSpPr txBox="1"/>
            <p:nvPr/>
          </p:nvSpPr>
          <p:spPr>
            <a:xfrm>
              <a:off x="64774" y="29899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Training</a:t>
              </a:r>
            </a:p>
          </p:txBody>
        </p:sp>
      </p:grpSp>
      <p:grpSp>
        <p:nvGrpSpPr>
          <p:cNvPr id="857" name="Google Shape;708;gb472e075ec_0_439"/>
          <p:cNvGrpSpPr/>
          <p:nvPr/>
        </p:nvGrpSpPr>
        <p:grpSpPr>
          <a:xfrm>
            <a:off x="789221" y="2931808"/>
            <a:ext cx="2400301" cy="669302"/>
            <a:chOff x="0" y="0"/>
            <a:chExt cx="2400300" cy="669300"/>
          </a:xfrm>
        </p:grpSpPr>
        <p:sp>
          <p:nvSpPr>
            <p:cNvPr id="855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56" name="Training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" dirty="0"/>
                <a:t>Training Dataset</a:t>
              </a:r>
              <a:endParaRPr dirty="0"/>
            </a:p>
          </p:txBody>
        </p:sp>
      </p:grpSp>
      <p:grpSp>
        <p:nvGrpSpPr>
          <p:cNvPr id="860" name="Google Shape;709;gb472e075ec_0_439"/>
          <p:cNvGrpSpPr/>
          <p:nvPr/>
        </p:nvGrpSpPr>
        <p:grpSpPr>
          <a:xfrm>
            <a:off x="4429424" y="3083992"/>
            <a:ext cx="4355102" cy="570300"/>
            <a:chOff x="0" y="0"/>
            <a:chExt cx="4355100" cy="570299"/>
          </a:xfrm>
        </p:grpSpPr>
        <p:sp>
          <p:nvSpPr>
            <p:cNvPr id="858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59" name="Trained models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Trained models</a:t>
              </a:r>
            </a:p>
          </p:txBody>
        </p:sp>
      </p:grpSp>
      <p:sp>
        <p:nvSpPr>
          <p:cNvPr id="861" name="Google Shape;710;gb472e075ec_0_439"/>
          <p:cNvSpPr/>
          <p:nvPr/>
        </p:nvSpPr>
        <p:spPr>
          <a:xfrm flipV="1">
            <a:off x="3189520" y="2607959"/>
            <a:ext cx="1239901" cy="675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62" name="Google Shape;711;gb472e075ec_0_439"/>
          <p:cNvSpPr/>
          <p:nvPr/>
        </p:nvSpPr>
        <p:spPr>
          <a:xfrm flipV="1">
            <a:off x="3181674" y="2499398"/>
            <a:ext cx="1249201" cy="336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865" name="Google Shape;712;gb472e075ec_0_439"/>
          <p:cNvGrpSpPr/>
          <p:nvPr/>
        </p:nvGrpSpPr>
        <p:grpSpPr>
          <a:xfrm>
            <a:off x="779933" y="1526704"/>
            <a:ext cx="2400301" cy="669301"/>
            <a:chOff x="0" y="0"/>
            <a:chExt cx="2400300" cy="669300"/>
          </a:xfrm>
        </p:grpSpPr>
        <p:sp>
          <p:nvSpPr>
            <p:cNvPr id="863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64" name="Models"/>
            <p:cNvSpPr txBox="1"/>
            <p:nvPr/>
          </p:nvSpPr>
          <p:spPr>
            <a:xfrm>
              <a:off x="64774" y="794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" dirty="0"/>
                <a:t>Models</a:t>
              </a:r>
              <a:endParaRPr dirty="0"/>
            </a:p>
          </p:txBody>
        </p:sp>
      </p:grpSp>
      <p:grpSp>
        <p:nvGrpSpPr>
          <p:cNvPr id="868" name="Google Shape;713;gb472e075ec_0_439"/>
          <p:cNvGrpSpPr/>
          <p:nvPr/>
        </p:nvGrpSpPr>
        <p:grpSpPr>
          <a:xfrm>
            <a:off x="781424" y="2252676"/>
            <a:ext cx="2400301" cy="629104"/>
            <a:chOff x="0" y="-1"/>
            <a:chExt cx="2400300" cy="629102"/>
          </a:xfrm>
        </p:grpSpPr>
        <p:sp>
          <p:nvSpPr>
            <p:cNvPr id="866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67" name="Cost Function"/>
            <p:cNvSpPr txBox="1"/>
            <p:nvPr/>
          </p:nvSpPr>
          <p:spPr>
            <a:xfrm>
              <a:off x="64774" y="83740"/>
              <a:ext cx="2270751" cy="461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/>
                <a:t>Loss</a:t>
              </a:r>
              <a:endParaRPr dirty="0"/>
            </a:p>
          </p:txBody>
        </p:sp>
      </p:grpSp>
      <p:sp>
        <p:nvSpPr>
          <p:cNvPr id="869" name="Google Shape;714;gb472e075ec_0_439"/>
          <p:cNvSpPr/>
          <p:nvPr/>
        </p:nvSpPr>
        <p:spPr>
          <a:xfrm>
            <a:off x="3180233" y="1784393"/>
            <a:ext cx="1250700" cy="570302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872" name="Google Shape;715;gb472e075ec_0_439"/>
          <p:cNvGrpSpPr/>
          <p:nvPr/>
        </p:nvGrpSpPr>
        <p:grpSpPr>
          <a:xfrm>
            <a:off x="779922" y="5737033"/>
            <a:ext cx="2400301" cy="669301"/>
            <a:chOff x="0" y="0"/>
            <a:chExt cx="2400300" cy="669299"/>
          </a:xfrm>
        </p:grpSpPr>
        <p:sp>
          <p:nvSpPr>
            <p:cNvPr id="870" name="Rectangle"/>
            <p:cNvSpPr/>
            <p:nvPr/>
          </p:nvSpPr>
          <p:spPr>
            <a:xfrm>
              <a:off x="0" y="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71" name="Test Dataset"/>
            <p:cNvSpPr txBox="1"/>
            <p:nvPr/>
          </p:nvSpPr>
          <p:spPr>
            <a:xfrm>
              <a:off x="64774" y="98450"/>
              <a:ext cx="2270751" cy="47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 Dataset</a:t>
              </a:r>
            </a:p>
          </p:txBody>
        </p:sp>
      </p:grpSp>
      <p:grpSp>
        <p:nvGrpSpPr>
          <p:cNvPr id="875" name="Google Shape;716;gb472e075ec_0_439"/>
          <p:cNvGrpSpPr/>
          <p:nvPr/>
        </p:nvGrpSpPr>
        <p:grpSpPr>
          <a:xfrm>
            <a:off x="4430874" y="5759848"/>
            <a:ext cx="4353601" cy="629101"/>
            <a:chOff x="0" y="0"/>
            <a:chExt cx="4353600" cy="629100"/>
          </a:xfrm>
        </p:grpSpPr>
        <p:sp>
          <p:nvSpPr>
            <p:cNvPr id="873" name="Rectangle"/>
            <p:cNvSpPr/>
            <p:nvPr/>
          </p:nvSpPr>
          <p:spPr>
            <a:xfrm>
              <a:off x="-1" y="-1"/>
              <a:ext cx="4353602" cy="629102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74" name="Testing"/>
            <p:cNvSpPr txBox="1"/>
            <p:nvPr/>
          </p:nvSpPr>
          <p:spPr>
            <a:xfrm>
              <a:off x="64774" y="59300"/>
              <a:ext cx="42240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Testing</a:t>
              </a:r>
            </a:p>
          </p:txBody>
        </p:sp>
      </p:grpSp>
      <p:grpSp>
        <p:nvGrpSpPr>
          <p:cNvPr id="878" name="Google Shape;717;gb472e075ec_0_439"/>
          <p:cNvGrpSpPr/>
          <p:nvPr/>
        </p:nvGrpSpPr>
        <p:grpSpPr>
          <a:xfrm>
            <a:off x="779925" y="4891075"/>
            <a:ext cx="2400301" cy="629101"/>
            <a:chOff x="0" y="0"/>
            <a:chExt cx="2400300" cy="629100"/>
          </a:xfrm>
        </p:grpSpPr>
        <p:sp>
          <p:nvSpPr>
            <p:cNvPr id="876" name="Rectangle"/>
            <p:cNvSpPr/>
            <p:nvPr/>
          </p:nvSpPr>
          <p:spPr>
            <a:xfrm>
              <a:off x="0" y="-1"/>
              <a:ext cx="2400300" cy="629102"/>
            </a:xfrm>
            <a:prstGeom prst="rect">
              <a:avLst/>
            </a:prstGeom>
            <a:noFill/>
            <a:ln w="381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77" name="Metric"/>
            <p:cNvSpPr txBox="1"/>
            <p:nvPr/>
          </p:nvSpPr>
          <p:spPr>
            <a:xfrm>
              <a:off x="64774" y="59300"/>
              <a:ext cx="2270751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Metric</a:t>
              </a:r>
            </a:p>
          </p:txBody>
        </p:sp>
      </p:grpSp>
      <p:sp>
        <p:nvSpPr>
          <p:cNvPr id="904" name="Google Shape;718;gb472e075ec_0_439"/>
          <p:cNvSpPr/>
          <p:nvPr/>
        </p:nvSpPr>
        <p:spPr>
          <a:xfrm>
            <a:off x="3199272" y="6072398"/>
            <a:ext cx="1212553" cy="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905" name="Google Shape;719;gb472e075ec_0_439"/>
          <p:cNvSpPr/>
          <p:nvPr/>
        </p:nvSpPr>
        <p:spPr>
          <a:xfrm>
            <a:off x="6607204" y="2745557"/>
            <a:ext cx="242" cy="319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883" name="Google Shape;720;gb472e075ec_0_439"/>
          <p:cNvGrpSpPr/>
          <p:nvPr/>
        </p:nvGrpSpPr>
        <p:grpSpPr>
          <a:xfrm>
            <a:off x="9619999" y="5740446"/>
            <a:ext cx="2300401" cy="669301"/>
            <a:chOff x="0" y="0"/>
            <a:chExt cx="2300400" cy="669299"/>
          </a:xfrm>
        </p:grpSpPr>
        <p:sp>
          <p:nvSpPr>
            <p:cNvPr id="881" name="Rectangle"/>
            <p:cNvSpPr/>
            <p:nvPr/>
          </p:nvSpPr>
          <p:spPr>
            <a:xfrm>
              <a:off x="-1" y="0"/>
              <a:ext cx="2300402" cy="669300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82" name="Model Quality"/>
            <p:cNvSpPr txBox="1"/>
            <p:nvPr/>
          </p:nvSpPr>
          <p:spPr>
            <a:xfrm>
              <a:off x="64774" y="79400"/>
              <a:ext cx="21708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Model Quality</a:t>
              </a:r>
            </a:p>
          </p:txBody>
        </p:sp>
      </p:grpSp>
      <p:sp>
        <p:nvSpPr>
          <p:cNvPr id="906" name="Google Shape;721;gb472e075ec_0_439"/>
          <p:cNvSpPr/>
          <p:nvPr/>
        </p:nvSpPr>
        <p:spPr>
          <a:xfrm>
            <a:off x="8803643" y="6074767"/>
            <a:ext cx="797307" cy="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grpSp>
        <p:nvGrpSpPr>
          <p:cNvPr id="887" name="Google Shape;722;gb472e075ec_0_439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885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86" name="ML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ML</a:t>
              </a:r>
            </a:p>
          </p:txBody>
        </p:sp>
      </p:grpSp>
      <p:sp>
        <p:nvSpPr>
          <p:cNvPr id="888" name="Google Shape;723;gb472e075ec_0_439"/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sp>
        <p:nvSpPr>
          <p:cNvPr id="889" name="Google Shape;724;gb472e075ec_0_439"/>
          <p:cNvSpPr/>
          <p:nvPr/>
        </p:nvSpPr>
        <p:spPr>
          <a:xfrm>
            <a:off x="3180225" y="5205625"/>
            <a:ext cx="1206601" cy="6435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892" name="Google Shape;725;gb472e075ec_0_439"/>
          <p:cNvGrpSpPr/>
          <p:nvPr/>
        </p:nvGrpSpPr>
        <p:grpSpPr>
          <a:xfrm>
            <a:off x="779922" y="3851877"/>
            <a:ext cx="2400301" cy="853401"/>
            <a:chOff x="0" y="0"/>
            <a:chExt cx="2400300" cy="853400"/>
          </a:xfrm>
        </p:grpSpPr>
        <p:sp>
          <p:nvSpPr>
            <p:cNvPr id="890" name="Rectangle"/>
            <p:cNvSpPr/>
            <p:nvPr/>
          </p:nvSpPr>
          <p:spPr>
            <a:xfrm>
              <a:off x="0" y="92050"/>
              <a:ext cx="2400300" cy="669300"/>
            </a:xfrm>
            <a:prstGeom prst="rect">
              <a:avLst/>
            </a:prstGeom>
            <a:noFill/>
            <a:ln w="38100" cap="flat">
              <a:solidFill>
                <a:srgbClr val="6AA84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91" name="Validation Dataset"/>
            <p:cNvSpPr txBox="1"/>
            <p:nvPr/>
          </p:nvSpPr>
          <p:spPr>
            <a:xfrm>
              <a:off x="64774" y="-1"/>
              <a:ext cx="2270751" cy="85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2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dirty="0"/>
                <a:t>Validation Dataset</a:t>
              </a:r>
            </a:p>
          </p:txBody>
        </p:sp>
      </p:grpSp>
      <p:sp>
        <p:nvSpPr>
          <p:cNvPr id="893" name="Google Shape;726;gb472e075ec_0_439"/>
          <p:cNvSpPr/>
          <p:nvPr/>
        </p:nvSpPr>
        <p:spPr>
          <a:xfrm>
            <a:off x="6606975" y="3654309"/>
            <a:ext cx="1501" cy="3321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896" name="Google Shape;727;gb472e075ec_0_439"/>
          <p:cNvGrpSpPr/>
          <p:nvPr/>
        </p:nvGrpSpPr>
        <p:grpSpPr>
          <a:xfrm>
            <a:off x="4430924" y="3986410"/>
            <a:ext cx="4355101" cy="570301"/>
            <a:chOff x="0" y="0"/>
            <a:chExt cx="4355100" cy="570299"/>
          </a:xfrm>
        </p:grpSpPr>
        <p:sp>
          <p:nvSpPr>
            <p:cNvPr id="894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solidFill>
              <a:srgbClr val="B7CCE4"/>
            </a:solidFill>
            <a:ln w="38100" cap="flat">
              <a:solidFill>
                <a:srgbClr val="0059A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95" name="Compare the models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Compare the models</a:t>
              </a:r>
            </a:p>
          </p:txBody>
        </p:sp>
      </p:grpSp>
      <p:grpSp>
        <p:nvGrpSpPr>
          <p:cNvPr id="899" name="Google Shape;728;gb472e075ec_0_439"/>
          <p:cNvGrpSpPr/>
          <p:nvPr/>
        </p:nvGrpSpPr>
        <p:grpSpPr>
          <a:xfrm>
            <a:off x="4430924" y="4857179"/>
            <a:ext cx="4355101" cy="570301"/>
            <a:chOff x="0" y="0"/>
            <a:chExt cx="4355100" cy="570299"/>
          </a:xfrm>
        </p:grpSpPr>
        <p:sp>
          <p:nvSpPr>
            <p:cNvPr id="897" name="Rectangle"/>
            <p:cNvSpPr/>
            <p:nvPr/>
          </p:nvSpPr>
          <p:spPr>
            <a:xfrm>
              <a:off x="-1" y="0"/>
              <a:ext cx="4355102" cy="570300"/>
            </a:xfrm>
            <a:prstGeom prst="rect">
              <a:avLst/>
            </a:prstGeom>
            <a:noFill/>
            <a:ln w="381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898" name="Best model"/>
            <p:cNvSpPr txBox="1"/>
            <p:nvPr/>
          </p:nvSpPr>
          <p:spPr>
            <a:xfrm>
              <a:off x="64774" y="29899"/>
              <a:ext cx="4225552" cy="51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2400">
                  <a:solidFill>
                    <a:srgbClr val="171717"/>
                  </a:solidFill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Best model</a:t>
              </a:r>
            </a:p>
          </p:txBody>
        </p:sp>
      </p:grpSp>
      <p:sp>
        <p:nvSpPr>
          <p:cNvPr id="907" name="Google Shape;729;gb472e075ec_0_439"/>
          <p:cNvSpPr/>
          <p:nvPr/>
        </p:nvSpPr>
        <p:spPr>
          <a:xfrm>
            <a:off x="6608474" y="4575769"/>
            <a:ext cx="1" cy="26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1600" y="7200"/>
                  <a:pt x="21600" y="14400"/>
                  <a:pt x="0" y="21600"/>
                </a:cubicBezTo>
              </a:path>
            </a:pathLst>
          </a:custGeom>
          <a:ln w="38100">
            <a:solidFill>
              <a:srgbClr val="4A7DBA"/>
            </a:solidFill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901" name="Google Shape;730;gb472e075ec_0_439"/>
          <p:cNvSpPr/>
          <p:nvPr/>
        </p:nvSpPr>
        <p:spPr>
          <a:xfrm flipH="1">
            <a:off x="6607574" y="5427479"/>
            <a:ext cx="901" cy="3324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02" name="Google Shape;731;gb472e075ec_0_439"/>
          <p:cNvSpPr/>
          <p:nvPr/>
        </p:nvSpPr>
        <p:spPr>
          <a:xfrm flipV="1">
            <a:off x="3180225" y="4472125"/>
            <a:ext cx="1223701" cy="733501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03" name="Google Shape;732;gb472e075ec_0_439"/>
          <p:cNvSpPr/>
          <p:nvPr/>
        </p:nvSpPr>
        <p:spPr>
          <a:xfrm flipV="1">
            <a:off x="3180221" y="4271677"/>
            <a:ext cx="1250701" cy="6900"/>
          </a:xfrm>
          <a:prstGeom prst="line">
            <a:avLst/>
          </a:prstGeom>
          <a:ln w="38100">
            <a:solidFill>
              <a:srgbClr val="4A7DBA"/>
            </a:solidFill>
            <a:tailEnd type="stealth"/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347178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29;gb472e075ec_0_533"/>
          <p:cNvSpPr txBox="1"/>
          <p:nvPr/>
        </p:nvSpPr>
        <p:spPr>
          <a:xfrm>
            <a:off x="45724" y="2301950"/>
            <a:ext cx="12100551" cy="101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types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oogle Shape;836;gb472e075ec_0_540"/>
          <p:cNvGrpSpPr/>
          <p:nvPr/>
        </p:nvGrpSpPr>
        <p:grpSpPr>
          <a:xfrm>
            <a:off x="195232" y="597932"/>
            <a:ext cx="3953703" cy="854102"/>
            <a:chOff x="0" y="6000"/>
            <a:chExt cx="3953701" cy="854101"/>
          </a:xfrm>
        </p:grpSpPr>
        <p:sp>
          <p:nvSpPr>
            <p:cNvPr id="1003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04" name="Numerical"/>
            <p:cNvSpPr txBox="1"/>
            <p:nvPr/>
          </p:nvSpPr>
          <p:spPr>
            <a:xfrm>
              <a:off x="0" y="32962"/>
              <a:ext cx="3953701" cy="8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Numerical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06" name="Google Shape;837;gb472e075ec_0_540" descr="Google Shape;837;gb472e075ec_0_5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2" y="2121226"/>
            <a:ext cx="1998450" cy="59732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Google Shape;838;gb472e075ec_0_540"/>
          <p:cNvSpPr txBox="1">
            <a:spLocks noGrp="1"/>
          </p:cNvSpPr>
          <p:nvPr>
            <p:ph type="title"/>
          </p:nvPr>
        </p:nvSpPr>
        <p:spPr>
          <a:xfrm>
            <a:off x="119724" y="1452024"/>
            <a:ext cx="11234102" cy="5039102"/>
          </a:xfrm>
          <a:prstGeom prst="rect">
            <a:avLst/>
          </a:prstGeom>
        </p:spPr>
        <p:txBody>
          <a:bodyPr/>
          <a:lstStyle/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 of the house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620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Client salary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Patient blood pressure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oogle Shape;830;gb472e075ec_0_533" descr="Google Shape;830;gb472e075ec_0_533">
            <a:extLst>
              <a:ext uri="{FF2B5EF4-FFF2-40B4-BE49-F238E27FC236}">
                <a16:creationId xmlns:a16="http://schemas.microsoft.com/office/drawing/2014/main" id="{A117F624-8066-7748-A68C-6680FC53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2" y="3572644"/>
            <a:ext cx="411001" cy="3618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831;gb472e075ec_0_533">
            <a:extLst>
              <a:ext uri="{FF2B5EF4-FFF2-40B4-BE49-F238E27FC236}">
                <a16:creationId xmlns:a16="http://schemas.microsoft.com/office/drawing/2014/main" id="{AF415CAF-01E5-F54A-9557-69EF3EDE8B35}"/>
              </a:ext>
            </a:extLst>
          </p:cNvPr>
          <p:cNvSpPr txBox="1">
            <a:spLocks/>
          </p:cNvSpPr>
          <p:nvPr/>
        </p:nvSpPr>
        <p:spPr>
          <a:xfrm>
            <a:off x="1139934" y="3367782"/>
            <a:ext cx="6018002" cy="7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venir"/>
                <a:ea typeface="Avenir"/>
                <a:cs typeface="Avenir"/>
                <a:sym typeface="Avenir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" dirty="0"/>
              <a:t>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value of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j-</a:t>
            </a:r>
            <a:r>
              <a:rPr lang="en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feature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1" name="Google Shape;843;gb472e075ec_0_548"/>
          <p:cNvGrpSpPr/>
          <p:nvPr/>
        </p:nvGrpSpPr>
        <p:grpSpPr>
          <a:xfrm>
            <a:off x="195232" y="597932"/>
            <a:ext cx="3953703" cy="854102"/>
            <a:chOff x="0" y="6000"/>
            <a:chExt cx="3953701" cy="854101"/>
          </a:xfrm>
        </p:grpSpPr>
        <p:sp>
          <p:nvSpPr>
            <p:cNvPr id="1009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10" name="Binary"/>
            <p:cNvSpPr txBox="1"/>
            <p:nvPr/>
          </p:nvSpPr>
          <p:spPr>
            <a:xfrm>
              <a:off x="0" y="32962"/>
              <a:ext cx="3953701" cy="8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Binary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13" name="Google Shape;845;gb472e075ec_0_548" descr="Google Shape;845;gb472e075ec_0_5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2" y="1951600"/>
            <a:ext cx="3115701" cy="655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830;gb472e075ec_0_533" descr="Google Shape;830;gb472e075ec_0_533">
            <a:extLst>
              <a:ext uri="{FF2B5EF4-FFF2-40B4-BE49-F238E27FC236}">
                <a16:creationId xmlns:a16="http://schemas.microsoft.com/office/drawing/2014/main" id="{DA87955F-5EBA-0B47-8EE5-85118F6D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99" y="5557861"/>
            <a:ext cx="411001" cy="3618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831;gb472e075ec_0_533">
            <a:extLst>
              <a:ext uri="{FF2B5EF4-FFF2-40B4-BE49-F238E27FC236}">
                <a16:creationId xmlns:a16="http://schemas.microsoft.com/office/drawing/2014/main" id="{6F639823-F007-5D4C-987A-4EA02C827066}"/>
              </a:ext>
            </a:extLst>
          </p:cNvPr>
          <p:cNvSpPr txBox="1">
            <a:spLocks/>
          </p:cNvSpPr>
          <p:nvPr/>
        </p:nvSpPr>
        <p:spPr>
          <a:xfrm>
            <a:off x="6173899" y="5353000"/>
            <a:ext cx="6018002" cy="7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venir"/>
                <a:ea typeface="Avenir"/>
                <a:cs typeface="Avenir"/>
                <a:sym typeface="Avenir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" dirty="0"/>
              <a:t>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values of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 j-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feature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838;gb472e075ec_0_540">
            <a:extLst>
              <a:ext uri="{FF2B5EF4-FFF2-40B4-BE49-F238E27FC236}">
                <a16:creationId xmlns:a16="http://schemas.microsoft.com/office/drawing/2014/main" id="{DA952E9B-7788-3048-A09F-BABEAE05E2F2}"/>
              </a:ext>
            </a:extLst>
          </p:cNvPr>
          <p:cNvSpPr txBox="1">
            <a:spLocks/>
          </p:cNvSpPr>
          <p:nvPr/>
        </p:nvSpPr>
        <p:spPr>
          <a:xfrm>
            <a:off x="119724" y="1452024"/>
            <a:ext cx="11234102" cy="50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Variables - flags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Examples</a:t>
            </a:r>
            <a: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:</a:t>
            </a:r>
            <a:b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endParaRPr lang="ru-RU"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76200" hangingPunct="1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Is there a garage in the house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76200" hangingPunct="1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Whether a client has kids</a:t>
            </a:r>
            <a:b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Whether a client has citrus allergy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59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2" name="Rectangle 60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pPr algn="l" defTabSz="914400">
              <a:lnSpc>
                <a:spcPct val="85000"/>
              </a:lnSpc>
            </a:pPr>
            <a:r>
              <a:rPr lang="en-US" sz="4800" dirty="0">
                <a:latin typeface="+mj-lt"/>
                <a:ea typeface="+mj-ea"/>
                <a:cs typeface="+mj-cs"/>
              </a:rPr>
              <a:t>House price prediction</a:t>
            </a:r>
          </a:p>
        </p:txBody>
      </p:sp>
      <p:pic>
        <p:nvPicPr>
          <p:cNvPr id="569" name="Google Shape;476;gb10daea3ca_0_1227" descr="Google Shape;476;gb10daea3ca_0_1227"/>
          <p:cNvPicPr>
            <a:picLocks noChangeAspect="1"/>
          </p:cNvPicPr>
          <p:nvPr/>
        </p:nvPicPr>
        <p:blipFill rotWithShape="1">
          <a:blip r:embed="rId2"/>
          <a:srcRect l="9246" r="24309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8" name="Google Shape;475;gb10daea3ca_0_1227"/>
          <p:cNvSpPr txBox="1"/>
          <p:nvPr/>
        </p:nvSpPr>
        <p:spPr>
          <a:xfrm>
            <a:off x="4974769" y="2198914"/>
            <a:ext cx="6574973" cy="36701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  <a:p>
            <a:pPr defTabSz="9144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sym typeface="Open Sans"/>
              </a:rPr>
              <a:t>Want to learn to predict house price…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6C7A679-D0D3-0CB7-11A0-30D22785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985" y="314914"/>
            <a:ext cx="683514" cy="650334"/>
          </a:xfrm>
          <a:prstGeom prst="rect">
            <a:avLst/>
          </a:prstGeom>
        </p:spPr>
      </p:pic>
      <p:sp>
        <p:nvSpPr>
          <p:cNvPr id="5" name="Google Shape;477;gb10daea3ca_0_1227">
            <a:extLst>
              <a:ext uri="{FF2B5EF4-FFF2-40B4-BE49-F238E27FC236}">
                <a16:creationId xmlns:a16="http://schemas.microsoft.com/office/drawing/2014/main" id="{25AEC455-DFAA-F07B-DBE9-7840FDF933E2}"/>
              </a:ext>
            </a:extLst>
          </p:cNvPr>
          <p:cNvSpPr txBox="1"/>
          <p:nvPr/>
        </p:nvSpPr>
        <p:spPr>
          <a:xfrm>
            <a:off x="252715" y="5829764"/>
            <a:ext cx="6021989" cy="5314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699" tIns="45699" rIns="45699" bIns="45699">
            <a:no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>
              <a:spcAft>
                <a:spcPts val="600"/>
              </a:spcAft>
            </a:pPr>
            <a:r>
              <a:rPr sz="13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sz="13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www.kaggle.com</a:t>
            </a:r>
            <a:r>
              <a:rPr sz="13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/c/zillow-prize-1/overview/competition-overview</a:t>
            </a:r>
          </a:p>
        </p:txBody>
      </p:sp>
    </p:spTree>
    <p:extLst>
      <p:ext uri="{BB962C8B-B14F-4D97-AF65-F5344CB8AC3E}">
        <p14:creationId xmlns:p14="http://schemas.microsoft.com/office/powerpoint/2010/main" val="24250620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850;gb472e075ec_0_555"/>
          <p:cNvGrpSpPr/>
          <p:nvPr/>
        </p:nvGrpSpPr>
        <p:grpSpPr>
          <a:xfrm>
            <a:off x="195232" y="597932"/>
            <a:ext cx="3953703" cy="854102"/>
            <a:chOff x="0" y="6000"/>
            <a:chExt cx="3953701" cy="854101"/>
          </a:xfrm>
        </p:grpSpPr>
        <p:sp>
          <p:nvSpPr>
            <p:cNvPr id="1015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16" name="Categorical"/>
            <p:cNvSpPr txBox="1"/>
            <p:nvPr/>
          </p:nvSpPr>
          <p:spPr>
            <a:xfrm>
              <a:off x="0" y="32962"/>
              <a:ext cx="3953701" cy="8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Categorical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19" name="Google Shape;852;gb472e075ec_0_555" descr="Google Shape;852;gb472e075ec_0_5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98" y="1875740"/>
            <a:ext cx="4968101" cy="63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830;gb472e075ec_0_533" descr="Google Shape;830;gb472e075ec_0_533">
            <a:extLst>
              <a:ext uri="{FF2B5EF4-FFF2-40B4-BE49-F238E27FC236}">
                <a16:creationId xmlns:a16="http://schemas.microsoft.com/office/drawing/2014/main" id="{DD0CC9AD-ED8B-DE4A-8D63-13BAC773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999" y="5557861"/>
            <a:ext cx="411001" cy="3618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Google Shape;831;gb472e075ec_0_533">
            <a:extLst>
              <a:ext uri="{FF2B5EF4-FFF2-40B4-BE49-F238E27FC236}">
                <a16:creationId xmlns:a16="http://schemas.microsoft.com/office/drawing/2014/main" id="{0BFDC08D-7178-7643-BCF4-095D6A4B4E4A}"/>
              </a:ext>
            </a:extLst>
          </p:cNvPr>
          <p:cNvSpPr txBox="1">
            <a:spLocks/>
          </p:cNvSpPr>
          <p:nvPr/>
        </p:nvSpPr>
        <p:spPr>
          <a:xfrm>
            <a:off x="6173899" y="5353000"/>
            <a:ext cx="6018002" cy="7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venir"/>
                <a:ea typeface="Avenir"/>
                <a:cs typeface="Avenir"/>
                <a:sym typeface="Avenir Roman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" dirty="0"/>
              <a:t>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possible values of </a:t>
            </a: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j-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feature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838;gb472e075ec_0_540">
            <a:extLst>
              <a:ext uri="{FF2B5EF4-FFF2-40B4-BE49-F238E27FC236}">
                <a16:creationId xmlns:a16="http://schemas.microsoft.com/office/drawing/2014/main" id="{C2ECFC4D-C52F-9749-9689-30F333A2A916}"/>
              </a:ext>
            </a:extLst>
          </p:cNvPr>
          <p:cNvSpPr txBox="1">
            <a:spLocks/>
          </p:cNvSpPr>
          <p:nvPr/>
        </p:nvSpPr>
        <p:spPr>
          <a:xfrm>
            <a:off x="517899" y="1466294"/>
            <a:ext cx="11234102" cy="50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Feature values can’t be ranked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!</a:t>
            </a:r>
            <a:endParaRPr lang="en-US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en-US"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Examples</a:t>
            </a:r>
            <a: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:</a:t>
            </a:r>
            <a:b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endParaRPr lang="ru-RU"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76200" hangingPunct="1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State where the house was built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76200" hangingPunct="1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Client citizenship</a:t>
            </a:r>
            <a:b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The primary physician of the patient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857;gb472e075ec_0_562"/>
          <p:cNvGrpSpPr/>
          <p:nvPr/>
        </p:nvGrpSpPr>
        <p:grpSpPr>
          <a:xfrm>
            <a:off x="195232" y="597932"/>
            <a:ext cx="3953703" cy="854102"/>
            <a:chOff x="0" y="6000"/>
            <a:chExt cx="3953701" cy="854101"/>
          </a:xfrm>
        </p:grpSpPr>
        <p:sp>
          <p:nvSpPr>
            <p:cNvPr id="1021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22" name="Categorical:"/>
            <p:cNvSpPr txBox="1"/>
            <p:nvPr/>
          </p:nvSpPr>
          <p:spPr>
            <a:xfrm>
              <a:off x="0" y="32962"/>
              <a:ext cx="3953701" cy="8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Categorical</a:t>
              </a:r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</p:txBody>
        </p:sp>
      </p:grpSp>
      <p:sp>
        <p:nvSpPr>
          <p:cNvPr id="1024" name="Google Shape;858;gb472e075ec_0_562"/>
          <p:cNvSpPr txBox="1">
            <a:spLocks noGrp="1"/>
          </p:cNvSpPr>
          <p:nvPr>
            <p:ph type="title"/>
          </p:nvPr>
        </p:nvSpPr>
        <p:spPr>
          <a:xfrm>
            <a:off x="119724" y="1452024"/>
            <a:ext cx="11234102" cy="5039102"/>
          </a:xfrm>
          <a:prstGeom prst="rect">
            <a:avLst/>
          </a:prstGeom>
        </p:spPr>
        <p:txBody>
          <a:bodyPr/>
          <a:lstStyle/>
          <a:p>
            <a:pPr marL="76200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One-hot-encoding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 of feature with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 values create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m binary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br>
              <a:rPr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Frequency Encoding</a:t>
            </a:r>
          </a:p>
          <a:p>
            <a:pPr marL="914400" lvl="1" indent="-38100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often category occurs in data</a:t>
            </a:r>
            <a:br>
              <a:rPr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38100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b="1" dirty="0">
                <a:latin typeface="Arial" panose="020B0604020202020204" pitchFamily="34" charset="0"/>
                <a:cs typeface="Arial" panose="020B0604020202020204" pitchFamily="34" charset="0"/>
              </a:rPr>
              <a:t>Mean Target Encoding</a:t>
            </a:r>
          </a:p>
          <a:p>
            <a:pPr marL="914400" lvl="1" indent="-381000">
              <a:buClr>
                <a:srgbClr val="000000"/>
              </a:buClr>
              <a:buSzPts val="2400"/>
              <a:buFont typeface="Avenir Roman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 value of the target variable for the category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5" name="Google Shape;859;gb472e075ec_0_562"/>
          <p:cNvSpPr txBox="1"/>
          <p:nvPr/>
        </p:nvSpPr>
        <p:spPr>
          <a:xfrm>
            <a:off x="4148925" y="622627"/>
            <a:ext cx="7967399" cy="81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899" tIns="121899" rIns="121899" bIns="121899">
            <a:normAutofit/>
          </a:bodyPr>
          <a:lstStyle>
            <a:lvl1pPr defTabSz="822959"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864;gb9a0d999ea_2_0"/>
          <p:cNvGrpSpPr/>
          <p:nvPr/>
        </p:nvGrpSpPr>
        <p:grpSpPr>
          <a:xfrm>
            <a:off x="195232" y="597932"/>
            <a:ext cx="3953703" cy="854102"/>
            <a:chOff x="0" y="6000"/>
            <a:chExt cx="3953701" cy="854101"/>
          </a:xfrm>
        </p:grpSpPr>
        <p:sp>
          <p:nvSpPr>
            <p:cNvPr id="1027" name="Rectangle"/>
            <p:cNvSpPr/>
            <p:nvPr/>
          </p:nvSpPr>
          <p:spPr>
            <a:xfrm>
              <a:off x="0" y="60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28" name="Ordinal"/>
            <p:cNvSpPr txBox="1"/>
            <p:nvPr/>
          </p:nvSpPr>
          <p:spPr>
            <a:xfrm>
              <a:off x="0" y="32962"/>
              <a:ext cx="3953701" cy="800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6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Continuous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31" name="Google Shape;866;gb9a0d999ea_2_0" descr="Google Shape;866;gb9a0d999ea_2_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99" y="2093279"/>
            <a:ext cx="4968101" cy="6396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Google Shape;838;gb472e075ec_0_540">
            <a:extLst>
              <a:ext uri="{FF2B5EF4-FFF2-40B4-BE49-F238E27FC236}">
                <a16:creationId xmlns:a16="http://schemas.microsoft.com/office/drawing/2014/main" id="{AF33A5C3-8DC8-3542-A97C-0FE86F79C7D1}"/>
              </a:ext>
            </a:extLst>
          </p:cNvPr>
          <p:cNvSpPr txBox="1">
            <a:spLocks/>
          </p:cNvSpPr>
          <p:nvPr/>
        </p:nvSpPr>
        <p:spPr>
          <a:xfrm>
            <a:off x="517899" y="1466294"/>
            <a:ext cx="11234102" cy="503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Possible to order feature values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!</a:t>
            </a:r>
            <a:endParaRPr lang="en-US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en-US"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Examples</a:t>
            </a:r>
            <a: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:</a:t>
            </a:r>
            <a:br>
              <a:rPr lang="ru-RU" sz="2400" u="sng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endParaRPr lang="ru-RU" sz="2400" u="sng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76200" hangingPunct="1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Type of the city 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(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small city, large city, megapolis</a:t>
            </a: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)</a:t>
            </a:r>
          </a:p>
          <a:p>
            <a:pPr marL="76200" hangingPunct="1">
              <a:buClr>
                <a:srgbClr val="000000"/>
              </a:buClr>
              <a:buSzPts val="2400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Number of kids that client has</a:t>
            </a:r>
            <a:b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</a:br>
            <a:r>
              <a:rPr lang="ru-RU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Patient’s risk level</a:t>
            </a:r>
            <a:endParaRPr lang="ru-RU"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872;gb472e075ec_0_527"/>
          <p:cNvGrpSpPr/>
          <p:nvPr/>
        </p:nvGrpSpPr>
        <p:grpSpPr>
          <a:xfrm>
            <a:off x="195232" y="579232"/>
            <a:ext cx="3953702" cy="891501"/>
            <a:chOff x="0" y="0"/>
            <a:chExt cx="3953700" cy="891500"/>
          </a:xfrm>
        </p:grpSpPr>
        <p:sp>
          <p:nvSpPr>
            <p:cNvPr id="1034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35" name="Learning"/>
            <p:cNvSpPr txBox="1"/>
            <p:nvPr/>
          </p:nvSpPr>
          <p:spPr>
            <a:xfrm>
              <a:off x="0" y="0"/>
              <a:ext cx="3953701" cy="89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Learning</a:t>
              </a:r>
            </a:p>
          </p:txBody>
        </p:sp>
      </p:grpSp>
      <p:grpSp>
        <p:nvGrpSpPr>
          <p:cNvPr id="7" name="Google Shape;221;gb10daea3ca_0_381">
            <a:extLst>
              <a:ext uri="{FF2B5EF4-FFF2-40B4-BE49-F238E27FC236}">
                <a16:creationId xmlns:a16="http://schemas.microsoft.com/office/drawing/2014/main" id="{66CFCA0B-7AC6-084B-85D7-099BCA425FD9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EF475C99-29F5-FD4E-8637-F2D8563162F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9" name="Task:">
              <a:extLst>
                <a:ext uri="{FF2B5EF4-FFF2-40B4-BE49-F238E27FC236}">
                  <a16:creationId xmlns:a16="http://schemas.microsoft.com/office/drawing/2014/main" id="{81864144-61C5-E145-8F98-C20FC6B5EBBE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Scikit-learn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Google Shape;228;gaf7c1d9c3d_0_63">
            <a:extLst>
              <a:ext uri="{FF2B5EF4-FFF2-40B4-BE49-F238E27FC236}">
                <a16:creationId xmlns:a16="http://schemas.microsoft.com/office/drawing/2014/main" id="{C89C2F34-C4FD-5F47-B347-4288B392F95A}"/>
              </a:ext>
            </a:extLst>
          </p:cNvPr>
          <p:cNvSpPr txBox="1">
            <a:spLocks/>
          </p:cNvSpPr>
          <p:nvPr/>
        </p:nvSpPr>
        <p:spPr>
          <a:xfrm>
            <a:off x="894522" y="5983357"/>
            <a:ext cx="9591261" cy="27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 fontScale="325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>
              <a:defRPr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Link: https://scikit-</a:t>
            </a:r>
            <a:r>
              <a:rPr lang="en-US" sz="5100" dirty="0" err="1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learn.org</a:t>
            </a: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/stable/</a:t>
            </a:r>
            <a:endParaRPr lang="en-US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54037B7A-B02D-4D4F-3E5C-CD6F4986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82" y="2867310"/>
            <a:ext cx="5917096" cy="325440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CDC83B-0BC8-9E6D-5EBA-AA241C84F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470734"/>
            <a:ext cx="7772400" cy="13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167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6" name="Google Shape;872;gb472e075ec_0_527"/>
          <p:cNvGrpSpPr/>
          <p:nvPr/>
        </p:nvGrpSpPr>
        <p:grpSpPr>
          <a:xfrm>
            <a:off x="195232" y="579232"/>
            <a:ext cx="3953702" cy="891501"/>
            <a:chOff x="0" y="0"/>
            <a:chExt cx="3953700" cy="891500"/>
          </a:xfrm>
        </p:grpSpPr>
        <p:sp>
          <p:nvSpPr>
            <p:cNvPr id="1034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035" name="Learning"/>
            <p:cNvSpPr txBox="1"/>
            <p:nvPr/>
          </p:nvSpPr>
          <p:spPr>
            <a:xfrm>
              <a:off x="0" y="0"/>
              <a:ext cx="3953701" cy="89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t>Learning</a:t>
              </a:r>
            </a:p>
          </p:txBody>
        </p:sp>
      </p:grpSp>
      <p:grpSp>
        <p:nvGrpSpPr>
          <p:cNvPr id="7" name="Google Shape;221;gb10daea3ca_0_381">
            <a:extLst>
              <a:ext uri="{FF2B5EF4-FFF2-40B4-BE49-F238E27FC236}">
                <a16:creationId xmlns:a16="http://schemas.microsoft.com/office/drawing/2014/main" id="{66CFCA0B-7AC6-084B-85D7-099BCA425FD9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EF475C99-29F5-FD4E-8637-F2D8563162FE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9" name="Task:">
              <a:extLst>
                <a:ext uri="{FF2B5EF4-FFF2-40B4-BE49-F238E27FC236}">
                  <a16:creationId xmlns:a16="http://schemas.microsoft.com/office/drawing/2014/main" id="{81864144-61C5-E145-8F98-C20FC6B5EBBE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Google Shape;228;gaf7c1d9c3d_0_63">
            <a:extLst>
              <a:ext uri="{FF2B5EF4-FFF2-40B4-BE49-F238E27FC236}">
                <a16:creationId xmlns:a16="http://schemas.microsoft.com/office/drawing/2014/main" id="{C89C2F34-C4FD-5F47-B347-4288B392F95A}"/>
              </a:ext>
            </a:extLst>
          </p:cNvPr>
          <p:cNvSpPr txBox="1">
            <a:spLocks/>
          </p:cNvSpPr>
          <p:nvPr/>
        </p:nvSpPr>
        <p:spPr>
          <a:xfrm>
            <a:off x="455098" y="3064476"/>
            <a:ext cx="10221139" cy="19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 fontScale="475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Learnt was is machine learning</a:t>
            </a:r>
          </a:p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-US" sz="51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Started to talk</a:t>
            </a:r>
            <a:r>
              <a:rPr lang="ru-RU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ML language</a:t>
            </a:r>
          </a:p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-US" sz="51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Learnt model pipeline</a:t>
            </a:r>
          </a:p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-US" sz="51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marL="685800" indent="-685800" hangingPunct="1">
              <a:buFont typeface="Arial" panose="020B0604020202020204" pitchFamily="34" charset="0"/>
              <a:buChar char="•"/>
              <a:defRPr>
                <a:latin typeface="Avenir"/>
                <a:ea typeface="Avenir"/>
                <a:cs typeface="Avenir"/>
                <a:sym typeface="Avenir Roman"/>
              </a:defRPr>
            </a:pP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Figured out what tasks</a:t>
            </a:r>
            <a:r>
              <a:rPr lang="ru-RU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 </a:t>
            </a:r>
            <a:r>
              <a:rPr lang="en-US" sz="5100" dirty="0"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 Roman"/>
              </a:rPr>
              <a:t>ML solves and what features could be</a:t>
            </a:r>
          </a:p>
          <a:p>
            <a:pPr hangingPunct="1"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-US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-US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-US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hangingPunct="1">
              <a:defRPr>
                <a:latin typeface="Avenir"/>
                <a:ea typeface="Avenir"/>
                <a:cs typeface="Avenir"/>
                <a:sym typeface="Avenir Roman"/>
              </a:defRPr>
            </a:pPr>
            <a:endParaRPr lang="en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829;gb472e075ec_0_533"/>
          <p:cNvSpPr txBox="1"/>
          <p:nvPr/>
        </p:nvSpPr>
        <p:spPr>
          <a:xfrm>
            <a:off x="45724" y="2301950"/>
            <a:ext cx="12100551" cy="1015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60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Afterword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07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348;gaf7c1d9c3d_0_193" descr="Google Shape;348;gaf7c1d9c3d_0_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3043224"/>
            <a:ext cx="5752852" cy="382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oogle Shape;349;gaf7c1d9c3d_0_193" descr="Google Shape;349;gaf7c1d9c3d_0_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250" y="3043224"/>
            <a:ext cx="6809634" cy="382565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Google Shape;350;gaf7c1d9c3d_0_193"/>
          <p:cNvSpPr txBox="1"/>
          <p:nvPr/>
        </p:nvSpPr>
        <p:spPr>
          <a:xfrm>
            <a:off x="240950" y="1580700"/>
            <a:ext cx="5237451" cy="92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Deep Blue vs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Kasparov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(1985) </a:t>
            </a:r>
          </a:p>
          <a:p>
            <a:pPr algn="ctr"/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~ 10^123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351;gaf7c1d9c3d_0_193"/>
          <p:cNvSpPr txBox="1"/>
          <p:nvPr/>
        </p:nvSpPr>
        <p:spPr>
          <a:xfrm>
            <a:off x="5965974" y="1580700"/>
            <a:ext cx="6180352" cy="92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AlphaGo vs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 Sedol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(2016)</a:t>
            </a:r>
          </a:p>
          <a:p>
            <a:pPr algn="ctr"/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~ 10^360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Google Shape;352;gaf7c1d9c3d_0_193"/>
          <p:cNvSpPr txBox="1"/>
          <p:nvPr/>
        </p:nvSpPr>
        <p:spPr>
          <a:xfrm>
            <a:off x="6667249" y="6564075"/>
            <a:ext cx="62718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https://deepmind.com/research/case-studies/alphago-the-story-so-far</a:t>
            </a:r>
          </a:p>
        </p:txBody>
      </p:sp>
      <p:grpSp>
        <p:nvGrpSpPr>
          <p:cNvPr id="464" name="Google Shape;353;gaf7c1d9c3d_0_193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462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463" name="Chess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Chess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5" name="Google Shape;354;gaf7c1d9c3d_0_193"/>
          <p:cNvSpPr txBox="1">
            <a:spLocks noGrp="1"/>
          </p:cNvSpPr>
          <p:nvPr>
            <p:ph type="title" idx="4294967295"/>
          </p:nvPr>
        </p:nvSpPr>
        <p:spPr>
          <a:xfrm>
            <a:off x="4224338" y="622300"/>
            <a:ext cx="7967662" cy="815975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vs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16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348;gaf7c1d9c3d_0_193" descr="Google Shape;348;gaf7c1d9c3d_0_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3043224"/>
            <a:ext cx="5752852" cy="3825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oogle Shape;349;gaf7c1d9c3d_0_193" descr="Google Shape;349;gaf7c1d9c3d_0_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250" y="3043224"/>
            <a:ext cx="6809634" cy="382565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Google Shape;350;gaf7c1d9c3d_0_193"/>
          <p:cNvSpPr txBox="1"/>
          <p:nvPr/>
        </p:nvSpPr>
        <p:spPr>
          <a:xfrm>
            <a:off x="240950" y="1580700"/>
            <a:ext cx="5237451" cy="92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Deep Blue vs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Kasparov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 (1985) </a:t>
            </a:r>
          </a:p>
          <a:p>
            <a:pPr algn="ctr"/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~ 10^123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" name="Google Shape;351;gaf7c1d9c3d_0_193"/>
          <p:cNvSpPr txBox="1"/>
          <p:nvPr/>
        </p:nvSpPr>
        <p:spPr>
          <a:xfrm>
            <a:off x="5965974" y="1580700"/>
            <a:ext cx="6180352" cy="923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AlphaGo vs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 Sedol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(2016)</a:t>
            </a:r>
          </a:p>
          <a:p>
            <a:pPr algn="ctr"/>
            <a:endParaRPr sz="18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 algn="ctr">
              <a:defRPr sz="18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~ 10^360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variants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1" name="Google Shape;352;gaf7c1d9c3d_0_193"/>
          <p:cNvSpPr txBox="1"/>
          <p:nvPr/>
        </p:nvSpPr>
        <p:spPr>
          <a:xfrm>
            <a:off x="6667249" y="6564075"/>
            <a:ext cx="62718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https://deepmind.com/research/case-studies/alphago-the-story-so-far</a:t>
            </a:r>
          </a:p>
        </p:txBody>
      </p:sp>
      <p:grpSp>
        <p:nvGrpSpPr>
          <p:cNvPr id="464" name="Google Shape;353;gaf7c1d9c3d_0_193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462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463" name="Chess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Why now</a:t>
              </a:r>
              <a:r>
                <a:rPr lang="ru-RU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863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396;gb10daea3ca_0_608" descr="Google Shape;396;gb10daea3ca_0_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9224"/>
            <a:ext cx="3811826" cy="2725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397;gb10daea3ca_0_608"/>
          <p:cNvSpPr txBox="1"/>
          <p:nvPr/>
        </p:nvSpPr>
        <p:spPr>
          <a:xfrm>
            <a:off x="152400" y="4637749"/>
            <a:ext cx="3811800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https://www.wired.com/2017/01/mystery-ai-just-crushed-best-human-players-poker/</a:t>
            </a:r>
          </a:p>
        </p:txBody>
      </p:sp>
      <p:sp>
        <p:nvSpPr>
          <p:cNvPr id="504" name="Google Shape;400;gb10daea3ca_0_608"/>
          <p:cNvSpPr txBox="1"/>
          <p:nvPr/>
        </p:nvSpPr>
        <p:spPr>
          <a:xfrm>
            <a:off x="104163" y="1574100"/>
            <a:ext cx="41358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2017</a:t>
            </a:r>
          </a:p>
        </p:txBody>
      </p:sp>
      <p:grpSp>
        <p:nvGrpSpPr>
          <p:cNvPr id="511" name="Google Shape;405;gb10daea3ca_0_608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509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510" name="More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More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2" name="Google Shape;406;gb10daea3ca_0_608"/>
          <p:cNvSpPr txBox="1">
            <a:spLocks noGrp="1"/>
          </p:cNvSpPr>
          <p:nvPr>
            <p:ph type="title"/>
          </p:nvPr>
        </p:nvSpPr>
        <p:spPr>
          <a:xfrm>
            <a:off x="4148925" y="653449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37586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396;gb10daea3ca_0_608" descr="Google Shape;396;gb10daea3ca_0_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9224"/>
            <a:ext cx="3811826" cy="2725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397;gb10daea3ca_0_608"/>
          <p:cNvSpPr txBox="1"/>
          <p:nvPr/>
        </p:nvSpPr>
        <p:spPr>
          <a:xfrm>
            <a:off x="152400" y="4637749"/>
            <a:ext cx="3811800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https://www.wired.com/2017/01/mystery-ai-just-crushed-best-human-players-poker/</a:t>
            </a:r>
          </a:p>
        </p:txBody>
      </p:sp>
      <p:pic>
        <p:nvPicPr>
          <p:cNvPr id="502" name="Google Shape;398;gb10daea3ca_0_608" descr="Google Shape;398;gb10daea3ca_0_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25" y="1909224"/>
            <a:ext cx="6736675" cy="234315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399;gb10daea3ca_0_608"/>
          <p:cNvSpPr txBox="1"/>
          <p:nvPr/>
        </p:nvSpPr>
        <p:spPr>
          <a:xfrm>
            <a:off x="3907325" y="4176174"/>
            <a:ext cx="3273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https://openai.com/projects/five/</a:t>
            </a:r>
          </a:p>
        </p:txBody>
      </p:sp>
      <p:sp>
        <p:nvSpPr>
          <p:cNvPr id="504" name="Google Shape;400;gb10daea3ca_0_608"/>
          <p:cNvSpPr txBox="1"/>
          <p:nvPr/>
        </p:nvSpPr>
        <p:spPr>
          <a:xfrm>
            <a:off x="104163" y="1574100"/>
            <a:ext cx="41358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2017</a:t>
            </a:r>
          </a:p>
        </p:txBody>
      </p:sp>
      <p:sp>
        <p:nvSpPr>
          <p:cNvPr id="505" name="Google Shape;401;gb10daea3ca_0_608"/>
          <p:cNvSpPr txBox="1"/>
          <p:nvPr/>
        </p:nvSpPr>
        <p:spPr>
          <a:xfrm>
            <a:off x="3983513" y="1452025"/>
            <a:ext cx="41358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2018</a:t>
            </a:r>
          </a:p>
        </p:txBody>
      </p:sp>
      <p:grpSp>
        <p:nvGrpSpPr>
          <p:cNvPr id="511" name="Google Shape;405;gb10daea3ca_0_608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509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510" name="More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More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2" name="Google Shape;406;gb10daea3ca_0_608"/>
          <p:cNvSpPr txBox="1">
            <a:spLocks noGrp="1"/>
          </p:cNvSpPr>
          <p:nvPr>
            <p:ph type="title"/>
          </p:nvPr>
        </p:nvSpPr>
        <p:spPr>
          <a:xfrm>
            <a:off x="4148925" y="653449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280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59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2" name="Rectangle 601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pPr algn="l" defTabSz="914400">
              <a:lnSpc>
                <a:spcPct val="85000"/>
              </a:lnSpc>
            </a:pPr>
            <a:r>
              <a:rPr lang="en-US" sz="4800" dirty="0">
                <a:latin typeface="+mj-lt"/>
                <a:ea typeface="+mj-ea"/>
                <a:cs typeface="+mj-cs"/>
              </a:rPr>
              <a:t>Definitions</a:t>
            </a:r>
          </a:p>
        </p:txBody>
      </p:sp>
      <p:pic>
        <p:nvPicPr>
          <p:cNvPr id="569" name="Google Shape;476;gb10daea3ca_0_1227" descr="Google Shape;476;gb10daea3ca_0_1227"/>
          <p:cNvPicPr>
            <a:picLocks noChangeAspect="1"/>
          </p:cNvPicPr>
          <p:nvPr/>
        </p:nvPicPr>
        <p:blipFill rotWithShape="1">
          <a:blip r:embed="rId2"/>
          <a:srcRect l="9246" r="24309"/>
          <a:stretch/>
        </p:blipFill>
        <p:spPr>
          <a:xfrm>
            <a:off x="633999" y="640081"/>
            <a:ext cx="4001315" cy="5314406"/>
          </a:xfrm>
          <a:prstGeom prst="rect">
            <a:avLst/>
          </a:prstGeom>
        </p:spPr>
      </p:pic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6" name="Rectangle 605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Picture 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16C7A679-D0D3-0CB7-11A0-30D22785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985" y="314914"/>
            <a:ext cx="683514" cy="650334"/>
          </a:xfrm>
          <a:prstGeom prst="rect">
            <a:avLst/>
          </a:prstGeom>
        </p:spPr>
      </p:pic>
      <p:sp>
        <p:nvSpPr>
          <p:cNvPr id="5" name="Google Shape;477;gb10daea3ca_0_1227">
            <a:extLst>
              <a:ext uri="{FF2B5EF4-FFF2-40B4-BE49-F238E27FC236}">
                <a16:creationId xmlns:a16="http://schemas.microsoft.com/office/drawing/2014/main" id="{25AEC455-DFAA-F07B-DBE9-7840FDF933E2}"/>
              </a:ext>
            </a:extLst>
          </p:cNvPr>
          <p:cNvSpPr txBox="1"/>
          <p:nvPr/>
        </p:nvSpPr>
        <p:spPr>
          <a:xfrm>
            <a:off x="252715" y="5829764"/>
            <a:ext cx="6021989" cy="53144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699" tIns="45699" rIns="45699" bIns="45699">
            <a:no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algn="ctr">
              <a:spcAft>
                <a:spcPts val="600"/>
              </a:spcAft>
            </a:pPr>
            <a:r>
              <a:rPr sz="13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sz="13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www.kaggle.com</a:t>
            </a:r>
            <a:r>
              <a:rPr sz="13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/c/zillow-prize-1/overview/competition-overview</a:t>
            </a:r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E62A22EF-F26C-183D-4F91-293A25934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6800769"/>
              </p:ext>
            </p:extLst>
          </p:nvPr>
        </p:nvGraphicFramePr>
        <p:xfrm>
          <a:off x="5590641" y="2191658"/>
          <a:ext cx="4668157" cy="3600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856431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396;gb10daea3ca_0_608" descr="Google Shape;396;gb10daea3ca_0_6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9224"/>
            <a:ext cx="3811826" cy="2725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397;gb10daea3ca_0_608"/>
          <p:cNvSpPr txBox="1"/>
          <p:nvPr/>
        </p:nvSpPr>
        <p:spPr>
          <a:xfrm>
            <a:off x="152400" y="4637749"/>
            <a:ext cx="3811800" cy="58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https://www.wired.com/2017/01/mystery-ai-just-crushed-best-human-players-poker/</a:t>
            </a:r>
          </a:p>
        </p:txBody>
      </p:sp>
      <p:pic>
        <p:nvPicPr>
          <p:cNvPr id="502" name="Google Shape;398;gb10daea3ca_0_608" descr="Google Shape;398;gb10daea3ca_0_6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525" y="1909224"/>
            <a:ext cx="6736675" cy="234315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Google Shape;399;gb10daea3ca_0_608"/>
          <p:cNvSpPr txBox="1"/>
          <p:nvPr/>
        </p:nvSpPr>
        <p:spPr>
          <a:xfrm>
            <a:off x="3907325" y="4176174"/>
            <a:ext cx="32733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https://openai.com/projects/five/</a:t>
            </a:r>
          </a:p>
        </p:txBody>
      </p:sp>
      <p:sp>
        <p:nvSpPr>
          <p:cNvPr id="504" name="Google Shape;400;gb10daea3ca_0_608"/>
          <p:cNvSpPr txBox="1"/>
          <p:nvPr/>
        </p:nvSpPr>
        <p:spPr>
          <a:xfrm>
            <a:off x="104163" y="1574100"/>
            <a:ext cx="41358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2017</a:t>
            </a:r>
          </a:p>
        </p:txBody>
      </p:sp>
      <p:sp>
        <p:nvSpPr>
          <p:cNvPr id="505" name="Google Shape;401;gb10daea3ca_0_608"/>
          <p:cNvSpPr txBox="1"/>
          <p:nvPr/>
        </p:nvSpPr>
        <p:spPr>
          <a:xfrm>
            <a:off x="3983513" y="1452025"/>
            <a:ext cx="4135800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2018</a:t>
            </a:r>
          </a:p>
        </p:txBody>
      </p:sp>
      <p:pic>
        <p:nvPicPr>
          <p:cNvPr id="506" name="Google Shape;402;gb10daea3ca_0_608" descr="Google Shape;402;gb10daea3ca_0_6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225" y="1909224"/>
            <a:ext cx="3344375" cy="3122925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Google Shape;403;gb10daea3ca_0_608"/>
          <p:cNvSpPr txBox="1"/>
          <p:nvPr/>
        </p:nvSpPr>
        <p:spPr>
          <a:xfrm>
            <a:off x="8576212" y="1452025"/>
            <a:ext cx="4135801" cy="500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2019</a:t>
            </a:r>
          </a:p>
        </p:txBody>
      </p:sp>
      <p:sp>
        <p:nvSpPr>
          <p:cNvPr id="508" name="Google Shape;404;gb10daea3ca_0_608"/>
          <p:cNvSpPr txBox="1"/>
          <p:nvPr/>
        </p:nvSpPr>
        <p:spPr>
          <a:xfrm>
            <a:off x="8576225" y="5040550"/>
            <a:ext cx="3407101" cy="7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r>
              <a:t>https://deepmind.com/blog/article/alphastar-mastering-real-time-strategy-game-starcraft-ii</a:t>
            </a:r>
          </a:p>
        </p:txBody>
      </p:sp>
      <p:grpSp>
        <p:nvGrpSpPr>
          <p:cNvPr id="511" name="Google Shape;405;gb10daea3ca_0_608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509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510" name="More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More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2" name="Google Shape;406;gb10daea3ca_0_608"/>
          <p:cNvSpPr txBox="1">
            <a:spLocks noGrp="1"/>
          </p:cNvSpPr>
          <p:nvPr>
            <p:ph type="title"/>
          </p:nvPr>
        </p:nvSpPr>
        <p:spPr>
          <a:xfrm>
            <a:off x="4148925" y="653449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5494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420;gb10daea3ca_0_667"/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522" name="Rectangle"/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523" name="Not Only Games"/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Not only games</a:t>
              </a: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25" name="Google Shape;421;gb10daea3ca_0_667"/>
          <p:cNvSpPr txBox="1">
            <a:spLocks noGrp="1"/>
          </p:cNvSpPr>
          <p:nvPr>
            <p:ph type="title"/>
          </p:nvPr>
        </p:nvSpPr>
        <p:spPr>
          <a:xfrm>
            <a:off x="4148925" y="690274"/>
            <a:ext cx="8181900" cy="738901"/>
          </a:xfrm>
          <a:prstGeom prst="rect">
            <a:avLst/>
          </a:prstGeom>
        </p:spPr>
        <p:txBody>
          <a:bodyPr lIns="121899" tIns="121899" rIns="121899" bIns="121899" anchor="t">
            <a:normAutofit/>
          </a:bodyPr>
          <a:lstStyle>
            <a:lvl1pPr defTabSz="813816">
              <a:lnSpc>
                <a:spcPct val="100000"/>
              </a:lnSpc>
              <a:defRPr sz="2848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Deep Fakes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434;gb10daea3ca_0_649" descr="Google Shape;434;gb10daea3ca_0_649">
            <a:extLst>
              <a:ext uri="{FF2B5EF4-FFF2-40B4-BE49-F238E27FC236}">
                <a16:creationId xmlns:a16="http://schemas.microsoft.com/office/drawing/2014/main" id="{C6922EB9-2171-BC45-8E37-178212F1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01" r="30" b="14194"/>
          <a:stretch>
            <a:fillRect/>
          </a:stretch>
        </p:blipFill>
        <p:spPr>
          <a:xfrm>
            <a:off x="396772" y="1548806"/>
            <a:ext cx="11224612" cy="469959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Google Shape;435;gb10daea3ca_0_649">
            <a:extLst>
              <a:ext uri="{FF2B5EF4-FFF2-40B4-BE49-F238E27FC236}">
                <a16:creationId xmlns:a16="http://schemas.microsoft.com/office/drawing/2014/main" id="{49D01E75-8B76-4546-B42B-6E27870FDD89}"/>
              </a:ext>
            </a:extLst>
          </p:cNvPr>
          <p:cNvSpPr txBox="1"/>
          <p:nvPr/>
        </p:nvSpPr>
        <p:spPr>
          <a:xfrm>
            <a:off x="7372481" y="6500036"/>
            <a:ext cx="4773651" cy="333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https://www.youtube.com/watch?v=2jp4M1cIJ5A</a:t>
            </a:r>
          </a:p>
        </p:txBody>
      </p:sp>
    </p:spTree>
    <p:extLst>
      <p:ext uri="{BB962C8B-B14F-4D97-AF65-F5344CB8AC3E}">
        <p14:creationId xmlns:p14="http://schemas.microsoft.com/office/powerpoint/2010/main" val="344456988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495470-3FB3-44CA-AD66-E9BAD7DF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Irish weather…</a:t>
            </a:r>
          </a:p>
        </p:txBody>
      </p:sp>
      <p:pic>
        <p:nvPicPr>
          <p:cNvPr id="4" name="Online Media 3" descr="As usual… #keanureeves #reeves #rain #neo">
            <a:hlinkClick r:id="" action="ppaction://media"/>
            <a:extLst>
              <a:ext uri="{FF2B5EF4-FFF2-40B4-BE49-F238E27FC236}">
                <a16:creationId xmlns:a16="http://schemas.microsoft.com/office/drawing/2014/main" id="{2F32BD35-32CC-6E43-4125-827540833C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3337" y="640081"/>
            <a:ext cx="3002639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978F9-F3D7-2DC0-DBB5-9BBA78C7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/>
              <a:t>https://www.youtube.com/@unreal_keanu/shorts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765C2F-E3D0-4261-9A4A-F97B2C60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A8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38892E-C2A5-4DB9-B4D3-22B4DA4B3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1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22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495470-3FB3-44CA-AD66-E9BAD7DF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Irish weather…</a:t>
            </a:r>
          </a:p>
        </p:txBody>
      </p:sp>
      <p:pic>
        <p:nvPicPr>
          <p:cNvPr id="4" name="Online Media 3" descr="As usual… #keanureeves #reeves #rain #neo">
            <a:hlinkClick r:id="" action="ppaction://media"/>
            <a:extLst>
              <a:ext uri="{FF2B5EF4-FFF2-40B4-BE49-F238E27FC236}">
                <a16:creationId xmlns:a16="http://schemas.microsoft.com/office/drawing/2014/main" id="{2F32BD35-32CC-6E43-4125-827540833C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3337" y="640081"/>
            <a:ext cx="3002639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978F9-F3D7-2DC0-DBB5-9BBA78C7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/>
              <a:t>https://www.youtube.com/@unreal_keanu/shorts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765C2F-E3D0-4261-9A4A-F97B2C60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A8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38892E-C2A5-4DB9-B4D3-22B4DA4B3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1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5BF0CF-6390-F890-9066-7F613CBF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81" y="2720649"/>
            <a:ext cx="3878211" cy="33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734CDA-1CE8-4F1C-B0B3-AAB252B01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495470-3FB3-44CA-AD66-E9BAD7DF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Irish weather…</a:t>
            </a:r>
          </a:p>
        </p:txBody>
      </p:sp>
      <p:pic>
        <p:nvPicPr>
          <p:cNvPr id="4" name="Online Media 3" descr="As usual… #keanureeves #reeves #rain #neo">
            <a:hlinkClick r:id="" action="ppaction://media"/>
            <a:extLst>
              <a:ext uri="{FF2B5EF4-FFF2-40B4-BE49-F238E27FC236}">
                <a16:creationId xmlns:a16="http://schemas.microsoft.com/office/drawing/2014/main" id="{2F32BD35-32CC-6E43-4125-827540833C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3337" y="640081"/>
            <a:ext cx="3002639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143990-FA50-4B23-AE6D-E17D22F5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978F9-F3D7-2DC0-DBB5-9BBA78C77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/>
              <a:t>https://www.youtube.com/@unreal_keanu/shorts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765C2F-E3D0-4261-9A4A-F97B2C609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A876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38892E-C2A5-4DB9-B4D3-22B4DA4B3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14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5BF0CF-6390-F890-9066-7F613CBF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081" y="2720649"/>
            <a:ext cx="3878211" cy="3353884"/>
          </a:xfrm>
          <a:prstGeom prst="rect">
            <a:avLst/>
          </a:prstGeom>
        </p:spPr>
      </p:pic>
      <p:pic>
        <p:nvPicPr>
          <p:cNvPr id="1026" name="Picture 2" descr="😊 Blushing Emoji Meaning with Pictures: from A to Z">
            <a:extLst>
              <a:ext uri="{FF2B5EF4-FFF2-40B4-BE49-F238E27FC236}">
                <a16:creationId xmlns:a16="http://schemas.microsoft.com/office/drawing/2014/main" id="{63D42D09-5692-2A5E-A054-7DA163053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724" y="3202865"/>
            <a:ext cx="2284357" cy="228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1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595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2" name="Rectangle 601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pPr algn="l" defTabSz="914400">
              <a:lnSpc>
                <a:spcPct val="85000"/>
              </a:lnSpc>
            </a:pPr>
            <a:r>
              <a:rPr lang="en-US" sz="480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Definitions: features</a:t>
            </a:r>
          </a:p>
        </p:txBody>
      </p:sp>
      <p:sp>
        <p:nvSpPr>
          <p:cNvPr id="568" name="Google Shape;475;gb10daea3ca_0_1227"/>
          <p:cNvSpPr txBox="1"/>
          <p:nvPr/>
        </p:nvSpPr>
        <p:spPr>
          <a:xfrm>
            <a:off x="1184906" y="1506434"/>
            <a:ext cx="6610794" cy="145075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0" tIns="45720" rIns="0" bIns="45720" rtlCol="0">
            <a:normAutofit/>
          </a:bodyPr>
          <a:lstStyle/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𝒙 — example /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Every example (house) is described by the set of characteristics (for ex., numbers) – features.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Google Shape;513;gb472e075ec_0_133" descr="Google Shape;513;gb472e075ec_0_133">
            <a:extLst>
              <a:ext uri="{FF2B5EF4-FFF2-40B4-BE49-F238E27FC236}">
                <a16:creationId xmlns:a16="http://schemas.microsoft.com/office/drawing/2014/main" id="{8149EE46-4621-8309-80CB-9F5C945F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32" y="3243794"/>
            <a:ext cx="4360071" cy="524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89707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Rectangle 595">
            <a:extLst>
              <a:ext uri="{FF2B5EF4-FFF2-40B4-BE49-F238E27FC236}">
                <a16:creationId xmlns:a16="http://schemas.microsoft.com/office/drawing/2014/main" id="{13FE9996-7EAC-4679-B37D-C1045F42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761DF1FE-5CC8-43D2-A76C-93C76EED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E161BEBD-A23C-409E-ABC7-73F9EDC0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2" name="Rectangle 601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Google Shape;479;gb10daea3ca_0_1227"/>
          <p:cNvSpPr txBox="1"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pPr algn="l" defTabSz="914400">
              <a:lnSpc>
                <a:spcPct val="85000"/>
              </a:lnSpc>
            </a:pPr>
            <a:r>
              <a:rPr lang="en-US" sz="480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Definitions: features</a:t>
            </a:r>
          </a:p>
        </p:txBody>
      </p:sp>
      <p:sp>
        <p:nvSpPr>
          <p:cNvPr id="568" name="Google Shape;475;gb10daea3ca_0_1227"/>
          <p:cNvSpPr txBox="1"/>
          <p:nvPr/>
        </p:nvSpPr>
        <p:spPr>
          <a:xfrm>
            <a:off x="1184906" y="1506434"/>
            <a:ext cx="6610794" cy="14507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0" tIns="45720" rIns="0" bIns="45720" rtlCol="0">
            <a:normAutofit/>
          </a:bodyPr>
          <a:lstStyle/>
          <a:p>
            <a:pPr marL="457200" indent="-381000">
              <a:spcBef>
                <a:spcPts val="1800"/>
              </a:spcBef>
              <a:buClr>
                <a:srgbClr val="000000"/>
              </a:buClr>
              <a:buSzPts val="2400"/>
              <a:buFont typeface="Avenir Roman"/>
              <a:buChar char="●"/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𝒙 — example /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ru-RU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observation</a:t>
            </a:r>
            <a:endParaRPr lang="ru-RU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800"/>
              </a:spcBef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Every example (house) is described by the set of characteristics (for ex., numbers) – features.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sym typeface="Open Sans"/>
            </a:endParaRPr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Google Shape;513;gb472e075ec_0_133" descr="Google Shape;513;gb472e075ec_0_133">
            <a:extLst>
              <a:ext uri="{FF2B5EF4-FFF2-40B4-BE49-F238E27FC236}">
                <a16:creationId xmlns:a16="http://schemas.microsoft.com/office/drawing/2014/main" id="{8149EE46-4621-8309-80CB-9F5C945F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32" y="3243794"/>
            <a:ext cx="4360071" cy="52446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08" name="TextBox 3">
            <a:extLst>
              <a:ext uri="{FF2B5EF4-FFF2-40B4-BE49-F238E27FC236}">
                <a16:creationId xmlns:a16="http://schemas.microsoft.com/office/drawing/2014/main" id="{B07F23DE-4E24-00E3-983D-186DB4362101}"/>
              </a:ext>
            </a:extLst>
          </p:cNvPr>
          <p:cNvGraphicFramePr/>
          <p:nvPr/>
        </p:nvGraphicFramePr>
        <p:xfrm>
          <a:off x="1193532" y="3945139"/>
          <a:ext cx="6097712" cy="310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48601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528;gb472e075ec_0_156"/>
          <p:cNvSpPr txBox="1"/>
          <p:nvPr/>
        </p:nvSpPr>
        <p:spPr>
          <a:xfrm>
            <a:off x="195224" y="1452025"/>
            <a:ext cx="6979202" cy="295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set of objects and answers to them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endParaRPr sz="2400" dirty="0">
              <a:latin typeface="Arial" panose="020B0604020202020204" pitchFamily="34" charset="0"/>
              <a:ea typeface="Avenir"/>
              <a:cs typeface="Arial" panose="020B0604020202020204" pitchFamily="34" charset="0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N —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size of the dataset (object count)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6" name="Google Shape;529;gb472e075ec_0_156" descr="Google Shape;529;gb472e075ec_0_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03" y="2025051"/>
            <a:ext cx="4290124" cy="3791651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530;gb472e075ec_0_156"/>
          <p:cNvSpPr txBox="1"/>
          <p:nvPr/>
        </p:nvSpPr>
        <p:spPr>
          <a:xfrm>
            <a:off x="7675824" y="5816699"/>
            <a:ext cx="4198551" cy="54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500">
                <a:solidFill>
                  <a:srgbClr val="AEAEA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https://www.kaggle.com/c/zillow-prize-1/overview/competition-overview</a:t>
            </a:r>
          </a:p>
        </p:txBody>
      </p:sp>
      <p:pic>
        <p:nvPicPr>
          <p:cNvPr id="622" name="Google Shape;533;gb472e075ec_0_156" descr="Google Shape;533;gb472e075ec_0_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50" y="3017798"/>
            <a:ext cx="2767976" cy="5501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" name="Google Shape;511;gb472e075ec_0_133">
            <a:extLst>
              <a:ext uri="{FF2B5EF4-FFF2-40B4-BE49-F238E27FC236}">
                <a16:creationId xmlns:a16="http://schemas.microsoft.com/office/drawing/2014/main" id="{D2E8AC7A-109C-DD4B-9961-B02AAF4FDA30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6FF85AAA-144F-2945-BEA2-8EF232D7DBE8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4" name="Definitions:">
              <a:extLst>
                <a:ext uri="{FF2B5EF4-FFF2-40B4-BE49-F238E27FC236}">
                  <a16:creationId xmlns:a16="http://schemas.microsoft.com/office/drawing/2014/main" id="{A9D43A1B-B483-5645-847E-AB2F061EA078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</a:t>
              </a:r>
              <a:r>
                <a:rPr dirty="0"/>
                <a:t>:</a:t>
              </a:r>
            </a:p>
          </p:txBody>
        </p:sp>
      </p:grpSp>
      <p:sp>
        <p:nvSpPr>
          <p:cNvPr id="15" name="Google Shape;512;gb472e075ec_0_133">
            <a:extLst>
              <a:ext uri="{FF2B5EF4-FFF2-40B4-BE49-F238E27FC236}">
                <a16:creationId xmlns:a16="http://schemas.microsoft.com/office/drawing/2014/main" id="{D165716C-462B-8443-BEA0-B4AA15B7C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195224" y="1452025"/>
            <a:ext cx="6979202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function that predicts answers for the object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dirty="0"/>
              <a:t>𝒙: </a:t>
            </a: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50" y="3017799"/>
            <a:ext cx="3114962" cy="550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F08779E1-B10F-A54F-AD4A-32732AB8845E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171FEBF-5488-B846-B663-4EABB08A8FFA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22264631-D4A1-A747-9DAD-DC7AF2ECBF10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538;gb472e075ec_0_167"/>
          <p:cNvSpPr txBox="1"/>
          <p:nvPr/>
        </p:nvSpPr>
        <p:spPr>
          <a:xfrm>
            <a:off x="195224" y="1452025"/>
            <a:ext cx="6979202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indent="457200">
              <a:spcBef>
                <a:spcPts val="1800"/>
              </a:spcBef>
            </a:pPr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function that predicts answers for the object </a:t>
            </a:r>
            <a:r>
              <a:rPr lang="en-US" dirty="0"/>
              <a:t>𝒙 </a:t>
            </a:r>
            <a:r>
              <a:rPr dirty="0"/>
              <a:t>: </a:t>
            </a: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/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400">
                <a:latin typeface="Avenir"/>
                <a:ea typeface="Avenir"/>
                <a:cs typeface="Avenir"/>
                <a:sym typeface="Avenir Roman"/>
              </a:defRPr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model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  <a:p>
            <a:endParaRPr sz="2400" dirty="0">
              <a:latin typeface="Avenir"/>
              <a:ea typeface="Avenir"/>
              <a:cs typeface="Avenir"/>
              <a:sym typeface="Avenir Roman"/>
            </a:endParaRPr>
          </a:p>
        </p:txBody>
      </p:sp>
      <p:pic>
        <p:nvPicPr>
          <p:cNvPr id="629" name="Google Shape;541;gb472e075ec_0_167" descr="Google Shape;541;gb472e075ec_0_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50" y="3017799"/>
            <a:ext cx="3114962" cy="550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oogle Shape;511;gb472e075ec_0_133">
            <a:extLst>
              <a:ext uri="{FF2B5EF4-FFF2-40B4-BE49-F238E27FC236}">
                <a16:creationId xmlns:a16="http://schemas.microsoft.com/office/drawing/2014/main" id="{F08779E1-B10F-A54F-AD4A-32732AB8845E}"/>
              </a:ext>
            </a:extLst>
          </p:cNvPr>
          <p:cNvGrpSpPr/>
          <p:nvPr/>
        </p:nvGrpSpPr>
        <p:grpSpPr>
          <a:xfrm>
            <a:off x="195232" y="597932"/>
            <a:ext cx="3953703" cy="854102"/>
            <a:chOff x="0" y="18700"/>
            <a:chExt cx="3953701" cy="854101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171FEBF-5488-B846-B663-4EABB08A8FFA}"/>
                </a:ext>
              </a:extLst>
            </p:cNvPr>
            <p:cNvSpPr/>
            <p:nvPr/>
          </p:nvSpPr>
          <p:spPr>
            <a:xfrm>
              <a:off x="0" y="18700"/>
              <a:ext cx="3953701" cy="854101"/>
            </a:xfrm>
            <a:prstGeom prst="rect">
              <a:avLst/>
            </a:prstGeom>
            <a:solidFill>
              <a:srgbClr val="A2C4C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pPr>
              <a:endParaRPr/>
            </a:p>
          </p:txBody>
        </p:sp>
        <p:sp>
          <p:nvSpPr>
            <p:cNvPr id="12" name="Definitions:">
              <a:extLst>
                <a:ext uri="{FF2B5EF4-FFF2-40B4-BE49-F238E27FC236}">
                  <a16:creationId xmlns:a16="http://schemas.microsoft.com/office/drawing/2014/main" id="{22264631-D4A1-A747-9DAD-DC7AF2ECBF10}"/>
                </a:ext>
              </a:extLst>
            </p:cNvPr>
            <p:cNvSpPr txBox="1"/>
            <p:nvPr/>
          </p:nvSpPr>
          <p:spPr>
            <a:xfrm>
              <a:off x="0" y="37968"/>
              <a:ext cx="3953701" cy="8155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899" tIns="121899" rIns="121899" bIns="121899" numCol="1" anchor="ctr">
              <a:spAutoFit/>
            </a:bodyPr>
            <a:lstStyle>
              <a:lvl1pPr algn="r">
                <a:defRPr sz="3700">
                  <a:latin typeface="Avenir"/>
                  <a:ea typeface="Avenir"/>
                  <a:cs typeface="Avenir"/>
                  <a:sym typeface="Avenir Roman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Definition</a:t>
              </a:r>
              <a:r>
                <a:rPr dirty="0"/>
                <a:t>:</a:t>
              </a:r>
            </a:p>
          </p:txBody>
        </p:sp>
      </p:grpSp>
      <p:sp>
        <p:nvSpPr>
          <p:cNvPr id="13" name="Google Shape;512;gb472e075ec_0_133">
            <a:extLst>
              <a:ext uri="{FF2B5EF4-FFF2-40B4-BE49-F238E27FC236}">
                <a16:creationId xmlns:a16="http://schemas.microsoft.com/office/drawing/2014/main" id="{80F316DF-1AFE-D745-9B81-609FA82292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48925" y="622627"/>
            <a:ext cx="7967399" cy="815701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822959">
              <a:lnSpc>
                <a:spcPct val="100000"/>
              </a:lnSpc>
              <a:defRPr sz="3330"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552;gb472e075ec_0_178" descr="Google Shape;552;gb472e075ec_0_178">
            <a:extLst>
              <a:ext uri="{FF2B5EF4-FFF2-40B4-BE49-F238E27FC236}">
                <a16:creationId xmlns:a16="http://schemas.microsoft.com/office/drawing/2014/main" id="{73EC8EBE-2BF3-724B-AAE1-F35524F6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5" y="5133675"/>
            <a:ext cx="6501902" cy="2931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57428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3451</TotalTime>
  <Words>1183</Words>
  <Application>Microsoft Macintosh PowerPoint</Application>
  <PresentationFormat>Widescreen</PresentationFormat>
  <Paragraphs>323</Paragraphs>
  <Slides>44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Avenir</vt:lpstr>
      <vt:lpstr>Avenir Roman</vt:lpstr>
      <vt:lpstr>Calibri</vt:lpstr>
      <vt:lpstr>Calibri Light</vt:lpstr>
      <vt:lpstr>Candara Light</vt:lpstr>
      <vt:lpstr>Open Sans</vt:lpstr>
      <vt:lpstr>Retrospect</vt:lpstr>
      <vt:lpstr>  Hello World!  Machine Learning Concepts </vt:lpstr>
      <vt:lpstr>House price prediction</vt:lpstr>
      <vt:lpstr>House price prediction</vt:lpstr>
      <vt:lpstr>Definitions</vt:lpstr>
      <vt:lpstr>Definitions: features</vt:lpstr>
      <vt:lpstr>Definitions: features</vt:lpstr>
      <vt:lpstr>dataset</vt:lpstr>
      <vt:lpstr>model</vt:lpstr>
      <vt:lpstr>model</vt:lpstr>
      <vt:lpstr>Parameters and hyperparameters</vt:lpstr>
      <vt:lpstr>Parameters and hyperparameters</vt:lpstr>
      <vt:lpstr>Parameters and hyperparameters</vt:lpstr>
      <vt:lpstr>Loss function</vt:lpstr>
      <vt:lpstr>Loss function</vt:lpstr>
      <vt:lpstr>Loss function</vt:lpstr>
      <vt:lpstr>Loss function</vt:lpstr>
      <vt:lpstr>Loss function</vt:lpstr>
      <vt:lpstr>Training of the model</vt:lpstr>
      <vt:lpstr>Training of the model</vt:lpstr>
      <vt:lpstr>Model training</vt:lpstr>
      <vt:lpstr>PowerPoint Presentation</vt:lpstr>
      <vt:lpstr>Pipeline</vt:lpstr>
      <vt:lpstr>Pipeline</vt:lpstr>
      <vt:lpstr>Pipeline</vt:lpstr>
      <vt:lpstr>Pipeline</vt:lpstr>
      <vt:lpstr>Pipeline</vt:lpstr>
      <vt:lpstr>PowerPoint Presentation</vt:lpstr>
      <vt:lpstr>Examples:  - Size of the house - Client salary - Patient blood pressure</vt:lpstr>
      <vt:lpstr>PowerPoint Presentation</vt:lpstr>
      <vt:lpstr>PowerPoint Presentation</vt:lpstr>
      <vt:lpstr>One-hot-encoding  instead of feature with m values create m binary features  Frequency Encoding How often category occurs in data  Mean Target Encoding Mean value of the target variable for the category</vt:lpstr>
      <vt:lpstr>PowerPoint Presentation</vt:lpstr>
      <vt:lpstr>PowerPoint Presentation</vt:lpstr>
      <vt:lpstr>PowerPoint Presentation</vt:lpstr>
      <vt:lpstr>PowerPoint Presentation</vt:lpstr>
      <vt:lpstr>vs GO</vt:lpstr>
      <vt:lpstr>PowerPoint Presentation</vt:lpstr>
      <vt:lpstr>Examples</vt:lpstr>
      <vt:lpstr>Examples</vt:lpstr>
      <vt:lpstr>Examples</vt:lpstr>
      <vt:lpstr>Deep Fakes</vt:lpstr>
      <vt:lpstr>Irish weather…</vt:lpstr>
      <vt:lpstr>Irish weather…</vt:lpstr>
      <vt:lpstr>Irish weather…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машинное обучение</dc:title>
  <cp:lastModifiedBy>Liliya Akhtyamova</cp:lastModifiedBy>
  <cp:revision>14</cp:revision>
  <dcterms:modified xsi:type="dcterms:W3CDTF">2023-07-17T10:27:45Z</dcterms:modified>
</cp:coreProperties>
</file>